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7.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8.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9.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10.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11.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12.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notesSlides/notesSlide13.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notesSlides/notesSlide14.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15.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notesSlides/notesSlide16.xml" ContentType="application/vnd.openxmlformats-officedocument.presentationml.notesSlide+xml"/>
  <Override PartName="/ppt/tags/tag43.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21.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notesSlides/notesSlide22.xml" ContentType="application/vnd.openxmlformats-officedocument.presentationml.notesSlide+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notesSlides/notesSlide23.xml" ContentType="application/vnd.openxmlformats-officedocument.presentationml.notesSlide+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40"/>
  </p:notesMasterIdLst>
  <p:sldIdLst>
    <p:sldId id="257" r:id="rId3"/>
    <p:sldId id="260" r:id="rId4"/>
    <p:sldId id="259" r:id="rId5"/>
    <p:sldId id="264" r:id="rId6"/>
    <p:sldId id="262" r:id="rId7"/>
    <p:sldId id="265" r:id="rId8"/>
    <p:sldId id="266" r:id="rId9"/>
    <p:sldId id="268" r:id="rId10"/>
    <p:sldId id="267" r:id="rId11"/>
    <p:sldId id="273" r:id="rId12"/>
    <p:sldId id="263" r:id="rId13"/>
    <p:sldId id="279" r:id="rId14"/>
    <p:sldId id="282" r:id="rId15"/>
    <p:sldId id="281" r:id="rId16"/>
    <p:sldId id="307" r:id="rId17"/>
    <p:sldId id="309" r:id="rId18"/>
    <p:sldId id="285" r:id="rId19"/>
    <p:sldId id="286" r:id="rId20"/>
    <p:sldId id="288" r:id="rId21"/>
    <p:sldId id="293" r:id="rId22"/>
    <p:sldId id="290" r:id="rId23"/>
    <p:sldId id="300" r:id="rId24"/>
    <p:sldId id="305" r:id="rId25"/>
    <p:sldId id="306" r:id="rId26"/>
    <p:sldId id="312" r:id="rId27"/>
    <p:sldId id="310" r:id="rId28"/>
    <p:sldId id="311" r:id="rId29"/>
    <p:sldId id="313" r:id="rId30"/>
    <p:sldId id="314" r:id="rId31"/>
    <p:sldId id="295" r:id="rId32"/>
    <p:sldId id="298" r:id="rId33"/>
    <p:sldId id="299" r:id="rId34"/>
    <p:sldId id="302" r:id="rId35"/>
    <p:sldId id="308" r:id="rId36"/>
    <p:sldId id="315" r:id="rId37"/>
    <p:sldId id="317" r:id="rId38"/>
    <p:sldId id="318" r:id="rId39"/>
  </p:sldIdLst>
  <p:sldSz cx="12192000" cy="6858000"/>
  <p:notesSz cx="6858000" cy="9144000"/>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EDD6"/>
    <a:srgbClr val="FFFEA3"/>
    <a:srgbClr val="FFFE77"/>
    <a:srgbClr val="FFF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4" d="100"/>
          <a:sy n="104" d="100"/>
        </p:scale>
        <p:origin x="80"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0" Type="http://schemas.openxmlformats.org/officeDocument/2006/relationships/slide" Target="slides/slide18.xml"/><Relationship Id="rId41" Type="http://schemas.openxmlformats.org/officeDocument/2006/relationships/tags" Target="tags/tag1.xml"/></Relationships>
</file>

<file path=ppt/media/image1.jpeg>
</file>

<file path=ppt/media/image10.jpe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19.jpeg>
</file>

<file path=ppt/media/image2.jpeg>
</file>

<file path=ppt/media/image20.jpeg>
</file>

<file path=ppt/media/image21.png>
</file>

<file path=ppt/media/image22.png>
</file>

<file path=ppt/media/image23.png>
</file>

<file path=ppt/media/image24.jpeg>
</file>

<file path=ppt/media/image25.png>
</file>

<file path=ppt/media/image26.png>
</file>

<file path=ppt/media/image27.png>
</file>

<file path=ppt/media/image28.jpeg>
</file>

<file path=ppt/media/image29.png>
</file>

<file path=ppt/media/image3.pn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E52D60-BDC4-490B-8763-E36C55EA56A3}" type="datetimeFigureOut">
              <a:rPr lang="zh-CN" altLang="en-US" smtClean="0"/>
              <a:t>2025/3/17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4C727C-FA1D-4275-8A14-B4B6A3F27C52}"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 name="备注占位符 2"/>
          <p:cNvSpPr>
            <a:spLocks noGrp="1"/>
          </p:cNvSpPr>
          <p:nvPr>
            <p:ph type="body" idx="1"/>
          </p:nvPr>
        </p:nvSpPr>
        <p:spPr/>
        <p:txBody>
          <a:bodyPr/>
          <a:lstStyle/>
          <a:p>
            <a:pPr defTabSz="1218565" eaLnBrk="1" fontAlgn="auto" hangingPunct="1">
              <a:spcBef>
                <a:spcPts val="0"/>
              </a:spcBef>
              <a:spcAft>
                <a:spcPts val="0"/>
              </a:spcAft>
              <a:defRPr/>
            </a:pPr>
            <a:endParaRPr lang="zh-CN" altLang="en-US" sz="1865" dirty="0"/>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spcBef>
                <a:spcPct val="30000"/>
              </a:spcBef>
              <a:buFont typeface="Arial" panose="020B0604020202020204" pitchFamily="34" charset="0"/>
              <a:defRPr>
                <a:solidFill>
                  <a:srgbClr val="FF0000"/>
                </a:solidFill>
                <a:latin typeface="Calibri" panose="020F0502020204030204" pitchFamily="34" charset="0"/>
                <a:ea typeface="宋体" panose="02010600030101010101" pitchFamily="2" charset="-122"/>
              </a:defRPr>
            </a:lvl1pPr>
            <a:lvl2pPr marL="742950" indent="-285750">
              <a:spcBef>
                <a:spcPct val="30000"/>
              </a:spcBef>
              <a:defRPr sz="16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6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6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600">
                <a:solidFill>
                  <a:schemeClr val="tx1"/>
                </a:solidFill>
                <a:latin typeface="Calibri" panose="020F0502020204030204" pitchFamily="34" charset="0"/>
                <a:ea typeface="宋体" panose="02010600030101010101" pitchFamily="2" charset="-122"/>
              </a:defRPr>
            </a:lvl5pPr>
            <a:lvl6pPr marL="2514600" indent="-228600" defTabSz="1217295" eaLnBrk="0" fontAlgn="base" hangingPunct="0">
              <a:spcBef>
                <a:spcPct val="30000"/>
              </a:spcBef>
              <a:spcAft>
                <a:spcPct val="0"/>
              </a:spcAft>
              <a:defRPr sz="1600">
                <a:solidFill>
                  <a:schemeClr val="tx1"/>
                </a:solidFill>
                <a:latin typeface="Calibri" panose="020F0502020204030204" pitchFamily="34" charset="0"/>
                <a:ea typeface="宋体" panose="02010600030101010101" pitchFamily="2" charset="-122"/>
              </a:defRPr>
            </a:lvl6pPr>
            <a:lvl7pPr marL="2971800" indent="-228600" defTabSz="1217295" eaLnBrk="0" fontAlgn="base" hangingPunct="0">
              <a:spcBef>
                <a:spcPct val="30000"/>
              </a:spcBef>
              <a:spcAft>
                <a:spcPct val="0"/>
              </a:spcAft>
              <a:defRPr sz="1600">
                <a:solidFill>
                  <a:schemeClr val="tx1"/>
                </a:solidFill>
                <a:latin typeface="Calibri" panose="020F0502020204030204" pitchFamily="34" charset="0"/>
                <a:ea typeface="宋体" panose="02010600030101010101" pitchFamily="2" charset="-122"/>
              </a:defRPr>
            </a:lvl7pPr>
            <a:lvl8pPr marL="3429000" indent="-228600" defTabSz="1217295" eaLnBrk="0" fontAlgn="base" hangingPunct="0">
              <a:spcBef>
                <a:spcPct val="30000"/>
              </a:spcBef>
              <a:spcAft>
                <a:spcPct val="0"/>
              </a:spcAft>
              <a:defRPr sz="1600">
                <a:solidFill>
                  <a:schemeClr val="tx1"/>
                </a:solidFill>
                <a:latin typeface="Calibri" panose="020F0502020204030204" pitchFamily="34" charset="0"/>
                <a:ea typeface="宋体" panose="02010600030101010101" pitchFamily="2" charset="-122"/>
              </a:defRPr>
            </a:lvl8pPr>
            <a:lvl9pPr marL="3886200" indent="-228600" defTabSz="1217295" eaLnBrk="0" fontAlgn="base" hangingPunct="0">
              <a:spcBef>
                <a:spcPct val="30000"/>
              </a:spcBef>
              <a:spcAft>
                <a:spcPct val="0"/>
              </a:spcAft>
              <a:defRPr sz="1600">
                <a:solidFill>
                  <a:schemeClr val="tx1"/>
                </a:solidFill>
                <a:latin typeface="Calibri" panose="020F0502020204030204" pitchFamily="34" charset="0"/>
                <a:ea typeface="宋体" panose="02010600030101010101" pitchFamily="2" charset="-122"/>
              </a:defRPr>
            </a:lvl9pPr>
          </a:lstStyle>
          <a:p>
            <a:pPr marL="0" marR="0" lvl="0" indent="0" algn="r" defTabSz="1217295" rtl="0" eaLnBrk="0" fontAlgn="base" latinLnBrk="0" hangingPunct="0">
              <a:lnSpc>
                <a:spcPct val="100000"/>
              </a:lnSpc>
              <a:spcBef>
                <a:spcPct val="0"/>
              </a:spcBef>
              <a:spcAft>
                <a:spcPct val="0"/>
              </a:spcAft>
              <a:buClrTx/>
              <a:buSzTx/>
              <a:buFontTx/>
              <a:buNone/>
              <a:defRPr/>
            </a:pPr>
            <a:fld id="{FADC5A8A-2915-45FF-8245-75070A7CF0E2}" type="slidenum">
              <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1</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大家好！今天，我们将揭开商店老板的神秘技能——商店老板计算器的秘密。在商店购物时，老板是如何轻松算出商品的总价的呢？我们也来学一学，成为小小商店老板，掌握这个神奇的工具！</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大家好！今天，我们将揭开商店老板的神秘技能——商店老板计算器的秘密。在商店购物时，老板是如何轻松算出商品的总价的呢？我们也来学一学，成为小小商店老板，掌握这个神奇的工具！</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2F476E-094F-33AB-3AA1-DA859457DD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071271E-388E-6BA2-610A-C8712BE70772}"/>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3C36EF6F-A298-7792-8792-A663E749CD05}"/>
              </a:ext>
            </a:extLst>
          </p:cNvPr>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8083147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在小猫商店里，小猫老板决定为计算器增添一些有趣的修饰符，就像是为小猫们的玩具添上了五光十色的羽毛，让它们变得更加美丽迷人。这些修饰符就像是在计算器的每一个按钮上点缀了闪闪发光的宝石。</a:t>
            </a:r>
          </a:p>
          <a:p>
            <a:r>
              <a:rPr lang="zh-CN" altLang="en-US"/>
              <a:t>这些是一些修饰符，接下来我们就用</a:t>
            </a:r>
            <a:r>
              <a:rPr lang="en-US" altLang="zh-CN"/>
              <a:t>const</a:t>
            </a:r>
            <a:r>
              <a:rPr lang="zh-CN" altLang="en-US"/>
              <a:t>举例</a:t>
            </a:r>
          </a:p>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现在让我们为小猫老板计算器加上一些有趣的魔法修饰，比如 const，就像是为小猫们的玩具园区设置了“珍藏品”标签，让它们成为无法改变的独特存在。这些const修饰符是小猫老板为计算器的某些按钮加上的坚固的护甲，这个护甲让计算器的一些特殊功能变得无法改变，把一些珍贵的玩具放在橱窗里，无论怎么摆弄都不会改变它们的珍贵价值。</a:t>
            </a:r>
          </a:p>
          <a:p>
            <a:endParaRPr lang="zh-CN" altLang="en-US"/>
          </a:p>
          <a:p>
            <a:r>
              <a:rPr lang="zh-CN" altLang="en-US"/>
              <a:t>现在我们来看看下面的图片中有几只小猫</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现在让我们为小猫老板计算器加上一些有趣的魔法修饰，比如 const，就像是为小猫们的玩具园区设置了“珍藏品”标签，让它们成为无法改变的独特存在。这些const修饰符是小猫老板为计算器的某些按钮加上的坚固的护甲，这个护甲让计算器的一些特殊功能变得无法改变，把一些珍贵的玩具放在橱窗里，无论怎么摆弄都不会改变它们的珍贵价值。</a:t>
            </a:r>
          </a:p>
          <a:p>
            <a:endParaRPr lang="zh-CN" altLang="en-US"/>
          </a:p>
          <a:p>
            <a:r>
              <a:rPr lang="zh-CN" altLang="en-US"/>
              <a:t>现在我们来看看下面的图片中有几只小猫</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现在让我们为小猫老板计算器加上一些有趣的魔法修饰，比如 const，就像是为小猫们的玩具园区设置了“珍藏品”标签，让它们成为无法改变的独特存在。这些const修饰符是小猫老板为计算器的某些按钮加上的坚固的护甲，这个护甲让计算器的一些特殊功能变得无法改变，把一些珍贵的玩具放在橱窗里，无论怎么摆弄都不会改变它们的珍贵价值。</a:t>
            </a:r>
          </a:p>
          <a:p>
            <a:endParaRPr lang="zh-CN" altLang="en-US"/>
          </a:p>
          <a:p>
            <a:r>
              <a:rPr lang="zh-CN" altLang="en-US"/>
              <a:t>现在我们来看看下面的图片中有几只小猫</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 什么是 static 魔法？</a:t>
            </a:r>
          </a:p>
          <a:p>
            <a:endParaRPr lang="zh-CN" altLang="en-US"/>
          </a:p>
          <a:p>
            <a:r>
              <a:rPr lang="zh-CN" altLang="en-US"/>
              <a:t>首先，让我们来想象一下你们的房间。如果你们在房间里放了一个魔法玩具，而这个魔法玩具有一个特殊的开关，每次你们打开它，玩具就会记住上一次的状态。就像是魔法记忆一样！</a:t>
            </a:r>
          </a:p>
          <a:p>
            <a:endParaRPr lang="zh-CN" altLang="en-US"/>
          </a:p>
          <a:p>
            <a:r>
              <a:rPr lang="zh-CN" altLang="en-US"/>
              <a:t>在计算的世界里，static 就是一种类似的魔法。当我们使用 static 修饰符时，我们就给数字穿上了一件魔法外套，能够记住你上一次跟它玩耍时的样子。就像现在他就被我们顺时针旋转了</a:t>
            </a:r>
            <a:r>
              <a:rPr lang="en-US" altLang="zh-CN"/>
              <a:t>30</a:t>
            </a:r>
            <a:r>
              <a:rPr lang="zh-CN" altLang="en-US"/>
              <a:t>度，我们下一次跟它玩呢又把他旋转了</a:t>
            </a:r>
            <a:r>
              <a:rPr lang="en-US" altLang="zh-CN"/>
              <a:t>30</a:t>
            </a:r>
            <a:r>
              <a:rPr lang="zh-CN" altLang="en-US"/>
              <a:t>°，它会一直保存上一次的状态。</a:t>
            </a:r>
          </a:p>
          <a:p>
            <a:r>
              <a:rPr lang="zh-CN" altLang="en-US"/>
              <a:t>回归到我们的</a:t>
            </a:r>
            <a:r>
              <a:rPr lang="en-US" altLang="zh-CN"/>
              <a:t>c++</a:t>
            </a:r>
            <a:r>
              <a:rPr lang="zh-CN" altLang="en-US"/>
              <a:t>，它的作用就是在多次调用函数的时候它里面的形参就会记住上一次的值。现在让我们编写一个程序感受一下。</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首先我们定义一个自增函数，定义里面的一个变量加个</a:t>
            </a:r>
            <a:r>
              <a:rPr lang="en-US" altLang="zh-CN"/>
              <a:t>static</a:t>
            </a:r>
            <a:r>
              <a:rPr lang="zh-CN" altLang="en-US"/>
              <a:t>，就像这样。</a:t>
            </a:r>
          </a:p>
          <a:p>
            <a:r>
              <a:rPr lang="zh-CN" altLang="en-US"/>
              <a:t>然后我们在主程序中调用三次这个函数，就像这样。</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大家好！今天，我们将揭开商店老板的神秘技能——商店老板计算器的秘密。在商店购物时，老板是如何轻松算出商品的总价的呢？我们也来学一学，成为小小商店老板，掌握这个神奇的工具！</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首先我们定义一个自增函数，定义里面的一个变量加个</a:t>
            </a:r>
            <a:r>
              <a:rPr lang="en-US" altLang="zh-CN"/>
              <a:t>static</a:t>
            </a:r>
            <a:r>
              <a:rPr lang="zh-CN" altLang="en-US"/>
              <a:t>，就像这样。</a:t>
            </a:r>
          </a:p>
          <a:p>
            <a:r>
              <a:rPr lang="zh-CN" altLang="en-US"/>
              <a:t>然后我们在主程序中调用三次这个函数，就像这样。</a:t>
            </a:r>
          </a:p>
          <a:p>
            <a:r>
              <a:rPr lang="zh-CN" altLang="en-US"/>
              <a:t>运行这个程序之后，我们就会发现</a:t>
            </a:r>
            <a:r>
              <a:rPr lang="en-US" altLang="zh-CN"/>
              <a:t>count</a:t>
            </a:r>
            <a:r>
              <a:rPr lang="zh-CN" altLang="en-US"/>
              <a:t>并没有被反复赋值为</a:t>
            </a:r>
            <a:r>
              <a:rPr lang="en-US" altLang="zh-CN"/>
              <a:t>0</a:t>
            </a:r>
            <a:r>
              <a:rPr lang="zh-CN" altLang="en-US"/>
              <a:t>，而是保持上一次改变改变后的状态。</a:t>
            </a:r>
          </a:p>
          <a:p>
            <a:r>
              <a:rPr lang="zh-CN" altLang="en-US"/>
              <a:t>好的，修饰符就介绍到这里，接下来进入最后一个环节</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91DDD8-E474-09BD-494A-8C68586EBDC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CF22A4E-5C70-27E7-AECD-8974F9654A1A}"/>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24595CB8-D2AF-CA71-1663-1C770FA4F72F}"/>
              </a:ext>
            </a:extLst>
          </p:cNvPr>
          <p:cNvSpPr>
            <a:spLocks noGrp="1"/>
          </p:cNvSpPr>
          <p:nvPr>
            <p:ph type="body" idx="3"/>
          </p:nvPr>
        </p:nvSpPr>
        <p:spPr/>
        <p:txBody>
          <a:bodyPr/>
          <a:lstStyle/>
          <a:p>
            <a:r>
              <a:rPr lang="zh-CN" altLang="en-US"/>
              <a:t>大家好！今天，我们将揭开商店老板的神秘技能——商店老板计算器的秘密。在商店购物时，老板是如何轻松算出商品的总价的呢？我们也来学一学，成为小小商店老板，掌握这个神奇的工具！</a:t>
            </a:r>
          </a:p>
        </p:txBody>
      </p:sp>
    </p:spTree>
    <p:extLst>
      <p:ext uri="{BB962C8B-B14F-4D97-AF65-F5344CB8AC3E}">
        <p14:creationId xmlns:p14="http://schemas.microsoft.com/office/powerpoint/2010/main" val="1989694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4E7A28-B4E0-7959-6B4E-DD8C2DDC531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58D661F-E978-9279-FA1C-9614B58B6D50}"/>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CC473422-8879-AD7F-610A-342BF42E9B01}"/>
              </a:ext>
            </a:extLst>
          </p:cNvPr>
          <p:cNvSpPr>
            <a:spLocks noGrp="1"/>
          </p:cNvSpPr>
          <p:nvPr>
            <p:ph type="body" idx="3"/>
          </p:nvPr>
        </p:nvSpPr>
        <p:spPr/>
        <p:txBody>
          <a:bodyPr/>
          <a:lstStyle/>
          <a:p>
            <a:r>
              <a:rPr lang="zh-CN" altLang="en-US"/>
              <a:t>大家好！今天，我们将揭开商店老板的神秘技能——商店老板计算器的秘密。在商店购物时，老板是如何轻松算出商品的总价的呢？我们也来学一学，成为小小商店老板，掌握这个神奇的工具！</a:t>
            </a:r>
          </a:p>
        </p:txBody>
      </p:sp>
    </p:spTree>
    <p:extLst>
      <p:ext uri="{BB962C8B-B14F-4D97-AF65-F5344CB8AC3E}">
        <p14:creationId xmlns:p14="http://schemas.microsoft.com/office/powerpoint/2010/main" val="35616819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409AC8-62ED-DEB3-AE82-CFB6A1F8CD3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40983EB-9A03-DEA4-6EC8-C79A129CFD08}"/>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3D8BF5EA-2974-FA6A-2FCE-6204446BACC9}"/>
              </a:ext>
            </a:extLst>
          </p:cNvPr>
          <p:cNvSpPr>
            <a:spLocks noGrp="1"/>
          </p:cNvSpPr>
          <p:nvPr>
            <p:ph type="body" idx="3"/>
          </p:nvPr>
        </p:nvSpPr>
        <p:spPr/>
        <p:txBody>
          <a:bodyPr/>
          <a:lstStyle/>
          <a:p>
            <a:r>
              <a:rPr lang="zh-CN" altLang="en-US"/>
              <a:t>大家好！今天，我们将揭开商店老板的神秘技能——商店老板计算器的秘密。在商店购物时，老板是如何轻松算出商品的总价的呢？我们也来学一学，成为小小商店老板，掌握这个神奇的工具！</a:t>
            </a:r>
          </a:p>
        </p:txBody>
      </p:sp>
    </p:spTree>
    <p:extLst>
      <p:ext uri="{BB962C8B-B14F-4D97-AF65-F5344CB8AC3E}">
        <p14:creationId xmlns:p14="http://schemas.microsoft.com/office/powerpoint/2010/main" val="4595475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4EED8A-6491-DB2E-92A2-6D88A0DAC53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BE846A-E012-8F62-5F5F-DBE11FE29814}"/>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A861C359-995D-3792-3755-7CA04D9F2202}"/>
              </a:ext>
            </a:extLst>
          </p:cNvPr>
          <p:cNvSpPr>
            <a:spLocks noGrp="1"/>
          </p:cNvSpPr>
          <p:nvPr>
            <p:ph type="body" idx="3"/>
          </p:nvPr>
        </p:nvSpPr>
        <p:spPr/>
        <p:txBody>
          <a:bodyPr/>
          <a:lstStyle/>
          <a:p>
            <a:r>
              <a:rPr lang="zh-CN" altLang="en-US"/>
              <a:t>大家好！今天，我们将揭开商店老板的神秘技能——商店老板计算器的秘密。在商店购物时，老板是如何轻松算出商品的总价的呢？我们也来学一学，成为小小商店老板，掌握这个神奇的工具！</a:t>
            </a:r>
          </a:p>
        </p:txBody>
      </p:sp>
    </p:spTree>
    <p:extLst>
      <p:ext uri="{BB962C8B-B14F-4D97-AF65-F5344CB8AC3E}">
        <p14:creationId xmlns:p14="http://schemas.microsoft.com/office/powerpoint/2010/main" val="29958976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答案：B。魔法计算棒的主要作用是进行数字运算，让我们轻松获得计算的结果。</a:t>
            </a:r>
          </a:p>
          <a:p>
            <a:endParaRPr lang="zh-CN" altLang="en-US"/>
          </a:p>
          <a:p>
            <a:r>
              <a:rPr lang="zh-CN" altLang="en-US"/>
              <a:t>答案：</a:t>
            </a:r>
            <a:r>
              <a:rPr lang="en-US" altLang="zh-CN"/>
              <a:t>C</a:t>
            </a:r>
            <a:r>
              <a:rPr lang="zh-CN" altLang="en-US"/>
              <a:t>。在除法运算中，如果第二个数字是0，需要小心使用，确保第二个数字不为0。</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答案：真。整数和浮点数在除法运算上的确有不同之处。</a:t>
            </a:r>
          </a:p>
          <a:p>
            <a:endParaRPr lang="zh-CN" altLang="en-US"/>
          </a:p>
          <a:p>
            <a:r>
              <a:rPr lang="zh-CN" altLang="en-US"/>
              <a:t>答案：错。使用const修饰符创建的数字是不可修改的魔法常数。</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static修饰符可以让数字在函数调用之间保持其值。 它为数字增加了一种特殊的魔法，使得它们在计算的舞台上保持独特的效果。</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static修饰符可以让数字在函数调用之间保持其值。 它为数字增加了一种特殊的魔法，使得它们在计算的舞台上保持独特的效果。</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08D71E-E859-34BD-E85C-F686042BBF4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6953E95-7C1A-92D3-18BD-C11F662C8123}"/>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25808ECD-A2AE-B3E1-4BE3-7D8B7F64DFDF}"/>
              </a:ext>
            </a:extLst>
          </p:cNvPr>
          <p:cNvSpPr>
            <a:spLocks noGrp="1"/>
          </p:cNvSpPr>
          <p:nvPr>
            <p:ph type="body" idx="3"/>
          </p:nvPr>
        </p:nvSpPr>
        <p:spPr/>
        <p:txBody>
          <a:bodyPr/>
          <a:lstStyle/>
          <a:p>
            <a:r>
              <a:rPr lang="zh-CN" altLang="en-US"/>
              <a:t>static修饰符可以让数字在函数调用之间保持其值。 它为数字增加了一种特殊的魔法，使得它们在计算的舞台上保持独特的效果。</a:t>
            </a:r>
          </a:p>
        </p:txBody>
      </p:sp>
    </p:spTree>
    <p:extLst>
      <p:ext uri="{BB962C8B-B14F-4D97-AF65-F5344CB8AC3E}">
        <p14:creationId xmlns:p14="http://schemas.microsoft.com/office/powerpoint/2010/main" val="1140165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喵喵</a:t>
            </a:r>
            <a:r>
              <a:rPr lang="en-US" altLang="zh-CN"/>
              <a:t>~</a:t>
            </a:r>
            <a:r>
              <a:rPr lang="zh-CN" altLang="en-US"/>
              <a:t>，在我们开始小猫老板计算器的编程冒险之前，我们需要先打开一扇通往奇幻世界的大门。这扇大门就是我们的 C++ 程序构建框架。</a:t>
            </a:r>
          </a:p>
          <a:p>
            <a:r>
              <a:rPr lang="zh-CN" altLang="en-US"/>
              <a:t>#include &lt;iostream&gt;：就像是一把能打开通向奇幻世界门户的钥匙，让我们能够使用 C++ 的奇妙功能。</a:t>
            </a:r>
          </a:p>
          <a:p>
            <a:r>
              <a:rPr lang="zh-CN" altLang="en-US"/>
              <a:t>using namespace std;：就好比是一个魔法宝盒，让我们可以随心所欲地使用 C++ 的各种神奇功能。</a:t>
            </a:r>
          </a:p>
          <a:p>
            <a:r>
              <a:rPr lang="zh-CN" altLang="en-US"/>
              <a:t>int main()：这是我们穿越奇妙大门后来到的第一个地方，就像是一个神秘的城堡，等待我们去探险。</a:t>
            </a:r>
          </a:p>
          <a:p>
            <a:r>
              <a:rPr lang="zh-CN" altLang="en-US"/>
              <a:t>{}：大括号里面是我们的探险地图，告诉我们在这个奇妙城堡中应该怎么走。</a:t>
            </a:r>
          </a:p>
          <a:p>
            <a:r>
              <a:rPr lang="en-US" altLang="zh-CN"/>
              <a:t>return 0</a:t>
            </a:r>
            <a:r>
              <a:rPr lang="zh-CN" altLang="en-US"/>
              <a:t>是个离开冒险地图的好习惯，该和这段冒险做告别了。</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C09530-D67C-3BD9-78AD-099732A42D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9915F4A-3B19-1219-A7B9-201A4DCFFDB7}"/>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E8B59BC3-0320-2696-719F-4BF1D8C2365E}"/>
              </a:ext>
            </a:extLst>
          </p:cNvPr>
          <p:cNvSpPr>
            <a:spLocks noGrp="1"/>
          </p:cNvSpPr>
          <p:nvPr>
            <p:ph type="body" idx="3"/>
          </p:nvPr>
        </p:nvSpPr>
        <p:spPr/>
        <p:txBody>
          <a:bodyPr/>
          <a:lstStyle/>
          <a:p>
            <a:r>
              <a:rPr lang="zh-CN" altLang="en-US"/>
              <a:t>static修饰符可以让数字在函数调用之间保持其值。 它为数字增加了一种特殊的魔法，使得它们在计算的舞台上保持独特的效果。</a:t>
            </a:r>
          </a:p>
        </p:txBody>
      </p:sp>
    </p:spTree>
    <p:extLst>
      <p:ext uri="{BB962C8B-B14F-4D97-AF65-F5344CB8AC3E}">
        <p14:creationId xmlns:p14="http://schemas.microsoft.com/office/powerpoint/2010/main" val="41882785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5BF2B-5D11-0241-CF78-3B2F2BD146F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350E874-D44F-3475-467F-0C25B3C426A4}"/>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8F46AF19-01FA-2B6E-88BB-10F197669124}"/>
              </a:ext>
            </a:extLst>
          </p:cNvPr>
          <p:cNvSpPr>
            <a:spLocks noGrp="1"/>
          </p:cNvSpPr>
          <p:nvPr>
            <p:ph type="body" idx="3"/>
          </p:nvPr>
        </p:nvSpPr>
        <p:spPr/>
        <p:txBody>
          <a:bodyPr/>
          <a:lstStyle/>
          <a:p>
            <a:r>
              <a:rPr lang="zh-CN" altLang="en-US"/>
              <a:t>static修饰符可以让数字在函数调用之间保持其值。 它为数字增加了一种特殊的魔法，使得它们在计算的舞台上保持独特的效果。</a:t>
            </a:r>
          </a:p>
        </p:txBody>
      </p:sp>
    </p:spTree>
    <p:extLst>
      <p:ext uri="{BB962C8B-B14F-4D97-AF65-F5344CB8AC3E}">
        <p14:creationId xmlns:p14="http://schemas.microsoft.com/office/powerpoint/2010/main" val="17206873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小猫老板计算器就像是一只神奇的算术小爪，轻轻一划，就能帮我们算出各种数学问题。而 cout 和 cin 就像是猫猫的两个爪子，一个负责输出，一个负责输入，他们也很好记，</a:t>
            </a:r>
            <a:r>
              <a:rPr lang="en-US" altLang="zh-CN"/>
              <a:t>cout</a:t>
            </a:r>
            <a:r>
              <a:rPr lang="zh-CN" altLang="en-US"/>
              <a:t>就是代表</a:t>
            </a:r>
            <a:r>
              <a:rPr lang="en-US" altLang="zh-CN"/>
              <a:t>c++</a:t>
            </a:r>
            <a:r>
              <a:rPr lang="zh-CN" altLang="en-US"/>
              <a:t>语言的</a:t>
            </a:r>
            <a:r>
              <a:rPr lang="en-US" altLang="zh-CN"/>
              <a:t>c</a:t>
            </a:r>
            <a:r>
              <a:rPr lang="zh-CN" altLang="en-US"/>
              <a:t>和输出的</a:t>
            </a:r>
            <a:r>
              <a:rPr lang="en-US" altLang="zh-CN"/>
              <a:t>out</a:t>
            </a:r>
            <a:r>
              <a:rPr lang="zh-CN" altLang="en-US"/>
              <a:t>的结合，</a:t>
            </a:r>
            <a:r>
              <a:rPr lang="en-US" altLang="zh-CN"/>
              <a:t>cin</a:t>
            </a:r>
            <a:r>
              <a:rPr lang="zh-CN" altLang="en-US"/>
              <a:t>也是</a:t>
            </a:r>
            <a:r>
              <a:rPr lang="en-US" altLang="zh-CN"/>
              <a:t>c</a:t>
            </a:r>
            <a:r>
              <a:rPr lang="zh-CN" altLang="en-US"/>
              <a:t>和代表输入的</a:t>
            </a:r>
            <a:r>
              <a:rPr lang="en-US" altLang="zh-CN"/>
              <a:t>in</a:t>
            </a:r>
            <a:r>
              <a:rPr lang="zh-CN" altLang="en-US"/>
              <a:t>的结合，让我们一窥其中的奥秘。</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小猫老板计算器就像是一只神奇的算术小爪，轻轻一划，就能帮我们算出各种数学问题。而 cout 和 cin 就是我们与计算器进行对话的方式，让我们一窥其中的奥秘。</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接下来我们将学习两个内容</a:t>
            </a:r>
            <a:r>
              <a:rPr lang="en-US" altLang="zh-CN"/>
              <a:t>——</a:t>
            </a:r>
            <a:r>
              <a:rPr lang="zh-CN" altLang="en-US"/>
              <a:t>数据类型和运算符。他们两个就是小猫老板两只猫爪上的指头，我们将学习关于他们的奇妙知识。</a:t>
            </a:r>
          </a:p>
          <a:p>
            <a:r>
              <a:rPr lang="zh-CN" altLang="en-US"/>
              <a:t>首先是数据类型，</a:t>
            </a:r>
          </a:p>
          <a:p>
            <a:r>
              <a:rPr lang="zh-CN" altLang="en-US"/>
              <a:t>整数类型</a:t>
            </a:r>
            <a:r>
              <a:rPr lang="en-US" altLang="zh-CN"/>
              <a:t>int</a:t>
            </a:r>
            <a:r>
              <a:rPr lang="zh-CN" altLang="en-US"/>
              <a:t>： 这就像是小猫老板的力量指头，用于处理没有小数部分的数字，比如1、2、3。</a:t>
            </a:r>
          </a:p>
          <a:p>
            <a:r>
              <a:rPr lang="zh-CN" altLang="en-US"/>
              <a:t>浮点类型</a:t>
            </a:r>
            <a:r>
              <a:rPr lang="en-US" altLang="zh-CN"/>
              <a:t>float</a:t>
            </a:r>
            <a:r>
              <a:rPr lang="zh-CN" altLang="en-US"/>
              <a:t>和</a:t>
            </a:r>
            <a:r>
              <a:rPr lang="en-US" altLang="zh-CN"/>
              <a:t>double</a:t>
            </a:r>
            <a:r>
              <a:rPr lang="zh-CN" altLang="en-US"/>
              <a:t>： 像是小猫老板灵巧的指头，可以处理带有小数部分的数字，比如1.5、2.8。</a:t>
            </a:r>
          </a:p>
          <a:p>
            <a:r>
              <a:rPr lang="zh-CN" altLang="en-US"/>
              <a:t>字符类型</a:t>
            </a:r>
            <a:r>
              <a:rPr lang="en-US" altLang="zh-CN"/>
              <a:t>char</a:t>
            </a:r>
            <a:r>
              <a:rPr lang="zh-CN" altLang="en-US"/>
              <a:t>： 就像小猫老板的咕咕指头，用于表示单个字符，比如 'A'、'b'。</a:t>
            </a:r>
          </a:p>
          <a:p>
            <a:r>
              <a:rPr lang="zh-CN" altLang="en-US"/>
              <a:t>布尔类型</a:t>
            </a:r>
            <a:r>
              <a:rPr lang="en-US" altLang="zh-CN"/>
              <a:t>bool</a:t>
            </a:r>
            <a:r>
              <a:rPr lang="zh-CN" altLang="en-US"/>
              <a:t>： 就像小猫老板的判断指头，只能表示真或假，对错，是非。简单来说</a:t>
            </a:r>
            <a:r>
              <a:rPr lang="en-US" altLang="zh-CN"/>
              <a:t>0</a:t>
            </a:r>
            <a:r>
              <a:rPr lang="zh-CN" altLang="en-US"/>
              <a:t>就是错，非</a:t>
            </a:r>
            <a:r>
              <a:rPr lang="en-US" altLang="zh-CN"/>
              <a:t>0</a:t>
            </a:r>
            <a:r>
              <a:rPr lang="zh-CN" altLang="en-US"/>
              <a:t>就是对。</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接下来看另一个猫爪上的指头，也就是运算符。</a:t>
            </a:r>
          </a:p>
          <a:p>
            <a:r>
              <a:rPr lang="zh-CN" altLang="en-US"/>
              <a:t>加法运算符 +： 就像小猫老板的欢快指头，把两个数字加在一起，产生一个全新的数字。</a:t>
            </a:r>
          </a:p>
          <a:p>
            <a:r>
              <a:rPr lang="zh-CN" altLang="en-US"/>
              <a:t>减法运算符 -： 就像小猫老板的冷静指头，从一个数字中减去另一个数字，得到一个新的数字。</a:t>
            </a:r>
          </a:p>
          <a:p>
            <a:r>
              <a:rPr lang="zh-CN" altLang="en-US"/>
              <a:t>乘法运算符 *： 就像小猫老板的炫酷指头，将两个数字相乘，创造出一个神奇的数字。</a:t>
            </a:r>
          </a:p>
          <a:p>
            <a:r>
              <a:rPr lang="zh-CN" altLang="en-US"/>
              <a:t>除法运算符 /： 就像小猫老板的公正指头，将一个数字除以另一个数字，得到一个公正的结果。</a:t>
            </a:r>
          </a:p>
          <a:p>
            <a:endParaRPr lang="zh-CN" altLang="en-US"/>
          </a:p>
          <a:p>
            <a:endParaRPr lang="zh-CN" altLang="en-US"/>
          </a:p>
          <a:p>
            <a:r>
              <a:rPr lang="zh-CN" altLang="en-US"/>
              <a:t>扩展：当然，运算符不只这四个，还有</a:t>
            </a:r>
          </a:p>
          <a:p>
            <a:r>
              <a:rPr lang="zh-CN" altLang="en-US"/>
              <a:t>取余运算符 %： 就像小猫老板的玩心指头，取两个数字相除后的余数，玩出新花样。</a:t>
            </a:r>
          </a:p>
          <a:p>
            <a:r>
              <a:rPr lang="zh-CN" altLang="en-US"/>
              <a:t>自增运算符 ++： 就像小猫老板的成长指头，让一个数字自己加上1，变得更大更强大。</a:t>
            </a:r>
          </a:p>
          <a:p>
            <a:r>
              <a:rPr lang="zh-CN" altLang="en-US"/>
              <a:t>自减运算符 --： 就像小猫老板的小巧指头，让一个数字自己减去1，变得更灵巧。</a:t>
            </a:r>
          </a:p>
          <a:p>
            <a:r>
              <a:rPr lang="zh-CN" altLang="en-US"/>
              <a:t>等等运算符，这些是扩展，一会我们制作简易计算器的时候可以自己尝试一下。</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大家好！今天，我们将揭开商店老板的神秘技能——商店老板计算器的秘密。在商店购物时，老板是如何轻松算出商品的总价的呢？我们也来学一学，成为小小商店老板，掌握这个神奇的工具！</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大家好！今天，我们将揭开商店老板的神秘技能——商店老板计算器的秘密。在商店购物时，老板是如何轻松算出商品的总价的呢？我们也来学一学，成为小小商店老板，掌握这个神奇的工具！</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2" name="图片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9" name="Date Placeholder 3"/>
          <p:cNvSpPr>
            <a:spLocks noGrp="1"/>
          </p:cNvSpPr>
          <p:nvPr>
            <p:ph type="dt" sz="half" idx="10"/>
          </p:nvPr>
        </p:nvSpPr>
        <p:spPr/>
        <p:txBody>
          <a:bodyPr/>
          <a:lstStyle>
            <a:lvl1pPr>
              <a:defRPr/>
            </a:lvl1pPr>
          </a:lstStyle>
          <a:p>
            <a:fld id="{EEE407F6-43BC-4ED3-AE83-C5AE7025F527}" type="datetimeFigureOut">
              <a:rPr lang="zh-CN" altLang="en-US"/>
              <a:t>2025/3/17</a:t>
            </a:fld>
            <a:endParaRPr lang="zh-CN" altLang="en-US"/>
          </a:p>
        </p:txBody>
      </p:sp>
      <p:sp>
        <p:nvSpPr>
          <p:cNvPr id="30" name="Footer Placeholder 4"/>
          <p:cNvSpPr>
            <a:spLocks noGrp="1"/>
          </p:cNvSpPr>
          <p:nvPr>
            <p:ph type="ftr" sz="quarter" idx="11"/>
          </p:nvPr>
        </p:nvSpPr>
        <p:spPr/>
        <p:txBody>
          <a:bodyPr/>
          <a:lstStyle>
            <a:lvl1pPr>
              <a:defRPr/>
            </a:lvl1pPr>
          </a:lstStyle>
          <a:p>
            <a:endParaRPr lang="zh-CN" altLang="en-US"/>
          </a:p>
        </p:txBody>
      </p:sp>
      <p:sp>
        <p:nvSpPr>
          <p:cNvPr id="31" name="Slide Number Placeholder 5"/>
          <p:cNvSpPr>
            <a:spLocks noGrp="1"/>
          </p:cNvSpPr>
          <p:nvPr>
            <p:ph type="sldNum" sz="quarter" idx="12"/>
          </p:nvPr>
        </p:nvSpPr>
        <p:spPr/>
        <p:txBody>
          <a:bodyPr/>
          <a:lstStyle>
            <a:lvl1pPr>
              <a:defRPr/>
            </a:lvl1pPr>
          </a:lstStyle>
          <a:p>
            <a:fld id="{DF0AED0E-59F6-4A46-B703-AE7EE0C4450E}" type="slidenum">
              <a:rPr lang="zh-CN" altLang="en-US"/>
              <a:t>‹#›</a:t>
            </a:fld>
            <a:endParaRPr lang="zh-CN" altLang="en-US"/>
          </a:p>
        </p:txBody>
      </p:sp>
      <p:sp>
        <p:nvSpPr>
          <p:cNvPr id="2" name="Title 1"/>
          <p:cNvSpPr>
            <a:spLocks noGrp="1"/>
          </p:cNvSpPr>
          <p:nvPr>
            <p:ph type="ctrTitle"/>
          </p:nvPr>
        </p:nvSpPr>
        <p:spPr>
          <a:xfrm>
            <a:off x="4364187" y="2895600"/>
            <a:ext cx="7495303" cy="2460736"/>
          </a:xfrm>
          <a:noFill/>
        </p:spPr>
        <p:txBody>
          <a:bodyPr anchor="ctr">
            <a:normAutofit/>
          </a:bodyPr>
          <a:lstStyle>
            <a:lvl1pPr algn="ctr">
              <a:lnSpc>
                <a:spcPct val="150000"/>
              </a:lnSpc>
              <a:defRPr sz="4400" b="1" i="0">
                <a:solidFill>
                  <a:schemeClr val="accent1"/>
                </a:solidFill>
                <a:effectLst/>
              </a:defRPr>
            </a:lvl1pPr>
          </a:lstStyle>
          <a:p>
            <a:r>
              <a:rPr lang="zh-CN" altLang="en-US" dirty="0"/>
              <a:t>单击此处编辑母版标题样式</a:t>
            </a:r>
            <a:endParaRPr lang="en-US" dirty="0"/>
          </a:p>
        </p:txBody>
      </p:sp>
      <p:sp>
        <p:nvSpPr>
          <p:cNvPr id="3" name="Subtitle 2"/>
          <p:cNvSpPr>
            <a:spLocks noGrp="1"/>
          </p:cNvSpPr>
          <p:nvPr>
            <p:ph type="subTitle" idx="1" hasCustomPrompt="1"/>
          </p:nvPr>
        </p:nvSpPr>
        <p:spPr>
          <a:xfrm>
            <a:off x="4364187" y="5576429"/>
            <a:ext cx="7495303" cy="643396"/>
          </a:xfrm>
        </p:spPr>
        <p:txBody>
          <a:bodyPr>
            <a:normAutofit/>
          </a:bodyPr>
          <a:lstStyle>
            <a:lvl1pPr marL="0" indent="0" algn="ctr">
              <a:lnSpc>
                <a:spcPct val="15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fld id="{EEE407F6-43BC-4ED3-AE83-C5AE7025F527}" type="datetimeFigureOut">
              <a:rPr lang="zh-CN" altLang="en-US"/>
              <a:t>2025/3/17</a:t>
            </a:fld>
            <a:endParaRPr lang="zh-CN" altLang="en-US"/>
          </a:p>
        </p:txBody>
      </p:sp>
      <p:sp>
        <p:nvSpPr>
          <p:cNvPr id="5" name="Footer Placeholder 4"/>
          <p:cNvSpPr>
            <a:spLocks noGrp="1"/>
          </p:cNvSpPr>
          <p:nvPr>
            <p:ph type="ftr" sz="quarter" idx="11"/>
          </p:nvPr>
        </p:nvSpPr>
        <p:spPr/>
        <p:txBody>
          <a:bodyPr/>
          <a:lstStyle>
            <a:lvl1pPr>
              <a:defRPr/>
            </a:lvl1pPr>
          </a:lstStyle>
          <a:p>
            <a:endParaRPr lang="zh-CN" altLang="en-US"/>
          </a:p>
        </p:txBody>
      </p:sp>
      <p:sp>
        <p:nvSpPr>
          <p:cNvPr id="6" name="Slide Number Placeholder 5"/>
          <p:cNvSpPr>
            <a:spLocks noGrp="1"/>
          </p:cNvSpPr>
          <p:nvPr>
            <p:ph type="sldNum" sz="quarter" idx="12"/>
          </p:nvPr>
        </p:nvSpPr>
        <p:spPr/>
        <p:txBody>
          <a:bodyPr/>
          <a:lstStyle>
            <a:lvl1pPr>
              <a:defRPr/>
            </a:lvl1pPr>
          </a:lstStyle>
          <a:p>
            <a:fld id="{DF0AED0E-59F6-4A46-B703-AE7EE0C4450E}" type="slidenum">
              <a:rPr lang="zh-CN" altLang="en-US"/>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838201"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fld id="{EEE407F6-43BC-4ED3-AE83-C5AE7025F527}" type="datetimeFigureOut">
              <a:rPr lang="zh-CN" altLang="en-US"/>
              <a:t>2025/3/17</a:t>
            </a:fld>
            <a:endParaRPr lang="zh-CN" altLang="en-US"/>
          </a:p>
        </p:txBody>
      </p:sp>
      <p:sp>
        <p:nvSpPr>
          <p:cNvPr id="5" name="Footer Placeholder 4"/>
          <p:cNvSpPr>
            <a:spLocks noGrp="1"/>
          </p:cNvSpPr>
          <p:nvPr>
            <p:ph type="ftr" sz="quarter" idx="11"/>
          </p:nvPr>
        </p:nvSpPr>
        <p:spPr/>
        <p:txBody>
          <a:bodyPr/>
          <a:lstStyle>
            <a:lvl1pPr>
              <a:defRPr/>
            </a:lvl1pPr>
          </a:lstStyle>
          <a:p>
            <a:endParaRPr lang="zh-CN" altLang="en-US"/>
          </a:p>
        </p:txBody>
      </p:sp>
      <p:sp>
        <p:nvSpPr>
          <p:cNvPr id="6" name="Slide Number Placeholder 5"/>
          <p:cNvSpPr>
            <a:spLocks noGrp="1"/>
          </p:cNvSpPr>
          <p:nvPr>
            <p:ph type="sldNum" sz="quarter" idx="12"/>
          </p:nvPr>
        </p:nvSpPr>
        <p:spPr/>
        <p:txBody>
          <a:bodyPr/>
          <a:lstStyle>
            <a:lvl1pPr>
              <a:defRPr/>
            </a:lvl1pPr>
          </a:lstStyle>
          <a:p>
            <a:fld id="{DF0AED0E-59F6-4A46-B703-AE7EE0C4450E}" type="slidenum">
              <a:rPr lang="zh-CN" altLang="en-US"/>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a:t>2025/3/17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a:t>2025/3/17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a:t>2025/3/17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a:t>2025/3/17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a:t>2025/3/17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a:t>2025/3/17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a:t>2025/3/17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a:t>2025/3/17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p>
          <a:p>
            <a:pPr lvl="1"/>
            <a:r>
              <a:rPr lang="zh-CN" altLang="en-US"/>
              <a:t>第二级</a:t>
            </a:r>
          </a:p>
        </p:txBody>
      </p:sp>
      <p:sp>
        <p:nvSpPr>
          <p:cNvPr id="4" name="Date Placeholder 3"/>
          <p:cNvSpPr>
            <a:spLocks noGrp="1"/>
          </p:cNvSpPr>
          <p:nvPr>
            <p:ph type="dt" sz="half" idx="10"/>
          </p:nvPr>
        </p:nvSpPr>
        <p:spPr/>
        <p:txBody>
          <a:bodyPr/>
          <a:lstStyle>
            <a:lvl1pPr>
              <a:defRPr/>
            </a:lvl1pPr>
          </a:lstStyle>
          <a:p>
            <a:fld id="{EEE407F6-43BC-4ED3-AE83-C5AE7025F527}" type="datetimeFigureOut">
              <a:rPr lang="zh-CN" altLang="en-US"/>
              <a:t>2025/3/17</a:t>
            </a:fld>
            <a:endParaRPr lang="zh-CN" altLang="en-US"/>
          </a:p>
        </p:txBody>
      </p:sp>
      <p:sp>
        <p:nvSpPr>
          <p:cNvPr id="5" name="Footer Placeholder 4"/>
          <p:cNvSpPr>
            <a:spLocks noGrp="1"/>
          </p:cNvSpPr>
          <p:nvPr>
            <p:ph type="ftr" sz="quarter" idx="11"/>
          </p:nvPr>
        </p:nvSpPr>
        <p:spPr/>
        <p:txBody>
          <a:bodyPr/>
          <a:lstStyle>
            <a:lvl1pPr>
              <a:defRPr/>
            </a:lvl1pPr>
          </a:lstStyle>
          <a:p>
            <a:endParaRPr lang="zh-CN" altLang="en-US"/>
          </a:p>
        </p:txBody>
      </p:sp>
      <p:sp>
        <p:nvSpPr>
          <p:cNvPr id="6" name="Slide Number Placeholder 5"/>
          <p:cNvSpPr>
            <a:spLocks noGrp="1"/>
          </p:cNvSpPr>
          <p:nvPr>
            <p:ph type="sldNum" sz="quarter" idx="12"/>
          </p:nvPr>
        </p:nvSpPr>
        <p:spPr/>
        <p:txBody>
          <a:bodyPr/>
          <a:lstStyle>
            <a:lvl1pPr>
              <a:defRPr/>
            </a:lvl1pPr>
          </a:lstStyle>
          <a:p>
            <a:fld id="{DF0AED0E-59F6-4A46-B703-AE7EE0C4450E}" type="slidenum">
              <a:rPr lang="zh-CN" altLang="en-US"/>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a:t>2025/3/17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a:t>2025/3/17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a:t>2025/3/17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Title 1"/>
          <p:cNvSpPr>
            <a:spLocks noGrp="1"/>
          </p:cNvSpPr>
          <p:nvPr>
            <p:ph type="title"/>
          </p:nvPr>
        </p:nvSpPr>
        <p:spPr>
          <a:xfrm>
            <a:off x="4544291" y="3172691"/>
            <a:ext cx="7148945" cy="2161312"/>
          </a:xfrm>
        </p:spPr>
        <p:txBody>
          <a:bodyPr anchor="ctr"/>
          <a:lstStyle>
            <a:lvl1pPr algn="ctr">
              <a:lnSpc>
                <a:spcPct val="150000"/>
              </a:lnSpc>
              <a:defRPr sz="4400">
                <a:solidFill>
                  <a:schemeClr val="accent1"/>
                </a:solidFill>
                <a:latin typeface="+mj-ea"/>
                <a:ea typeface="+mj-ea"/>
              </a:defRPr>
            </a:lvl1pPr>
          </a:lstStyle>
          <a:p>
            <a:r>
              <a:rPr lang="zh-CN" altLang="en-US" dirty="0"/>
              <a:t>单击此处编辑母版标题样式</a:t>
            </a:r>
            <a:endParaRPr lang="en-US" dirty="0"/>
          </a:p>
        </p:txBody>
      </p:sp>
      <p:sp>
        <p:nvSpPr>
          <p:cNvPr id="3" name="Text Placeholder 2"/>
          <p:cNvSpPr>
            <a:spLocks noGrp="1"/>
          </p:cNvSpPr>
          <p:nvPr>
            <p:ph type="body" idx="1" hasCustomPrompt="1"/>
          </p:nvPr>
        </p:nvSpPr>
        <p:spPr>
          <a:xfrm>
            <a:off x="4544291" y="5575754"/>
            <a:ext cx="7148945" cy="644071"/>
          </a:xfrm>
        </p:spPr>
        <p:txBody>
          <a:bodyPr/>
          <a:lstStyle>
            <a:lvl1pPr marL="0" indent="0" algn="ctr">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11" name="Date Placeholder 3"/>
          <p:cNvSpPr>
            <a:spLocks noGrp="1"/>
          </p:cNvSpPr>
          <p:nvPr>
            <p:ph type="dt" sz="half" idx="10"/>
          </p:nvPr>
        </p:nvSpPr>
        <p:spPr/>
        <p:txBody>
          <a:bodyPr/>
          <a:lstStyle>
            <a:lvl1pPr>
              <a:defRPr/>
            </a:lvl1pPr>
          </a:lstStyle>
          <a:p>
            <a:fld id="{EEE407F6-43BC-4ED3-AE83-C5AE7025F527}" type="datetimeFigureOut">
              <a:rPr lang="zh-CN" altLang="en-US"/>
              <a:t>2025/3/17</a:t>
            </a:fld>
            <a:endParaRPr lang="zh-CN" altLang="en-US"/>
          </a:p>
        </p:txBody>
      </p:sp>
      <p:sp>
        <p:nvSpPr>
          <p:cNvPr id="12" name="Footer Placeholder 4"/>
          <p:cNvSpPr>
            <a:spLocks noGrp="1"/>
          </p:cNvSpPr>
          <p:nvPr>
            <p:ph type="ftr" sz="quarter" idx="11"/>
          </p:nvPr>
        </p:nvSpPr>
        <p:spPr/>
        <p:txBody>
          <a:bodyPr/>
          <a:lstStyle>
            <a:lvl1pPr>
              <a:defRPr/>
            </a:lvl1pPr>
          </a:lstStyle>
          <a:p>
            <a:endParaRPr lang="zh-CN" altLang="en-US"/>
          </a:p>
        </p:txBody>
      </p:sp>
      <p:sp>
        <p:nvSpPr>
          <p:cNvPr id="13" name="Slide Number Placeholder 5"/>
          <p:cNvSpPr>
            <a:spLocks noGrp="1"/>
          </p:cNvSpPr>
          <p:nvPr>
            <p:ph type="sldNum" sz="quarter" idx="12"/>
          </p:nvPr>
        </p:nvSpPr>
        <p:spPr/>
        <p:txBody>
          <a:bodyPr/>
          <a:lstStyle>
            <a:lvl1pPr>
              <a:defRPr/>
            </a:lvl1pPr>
          </a:lstStyle>
          <a:p>
            <a:fld id="{DF0AED0E-59F6-4A46-B703-AE7EE0C4450E}" type="slidenum">
              <a:rPr lang="zh-CN" altLang="en-US"/>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3"/>
          <p:cNvSpPr>
            <a:spLocks noGrp="1"/>
          </p:cNvSpPr>
          <p:nvPr>
            <p:ph type="dt" sz="half" idx="10"/>
          </p:nvPr>
        </p:nvSpPr>
        <p:spPr/>
        <p:txBody>
          <a:bodyPr/>
          <a:lstStyle>
            <a:lvl1pPr>
              <a:defRPr/>
            </a:lvl1pPr>
          </a:lstStyle>
          <a:p>
            <a:fld id="{EEE407F6-43BC-4ED3-AE83-C5AE7025F527}" type="datetimeFigureOut">
              <a:rPr lang="zh-CN" altLang="en-US"/>
              <a:t>2025/3/17</a:t>
            </a:fld>
            <a:endParaRPr lang="zh-CN" altLang="en-US"/>
          </a:p>
        </p:txBody>
      </p:sp>
      <p:sp>
        <p:nvSpPr>
          <p:cNvPr id="6" name="Footer Placeholder 4"/>
          <p:cNvSpPr>
            <a:spLocks noGrp="1"/>
          </p:cNvSpPr>
          <p:nvPr>
            <p:ph type="ftr" sz="quarter" idx="11"/>
          </p:nvPr>
        </p:nvSpPr>
        <p:spPr/>
        <p:txBody>
          <a:bodyPr/>
          <a:lstStyle>
            <a:lvl1pPr>
              <a:defRPr/>
            </a:lvl1pPr>
          </a:lstStyle>
          <a:p>
            <a:endParaRPr lang="zh-CN" altLang="en-US"/>
          </a:p>
        </p:txBody>
      </p:sp>
      <p:sp>
        <p:nvSpPr>
          <p:cNvPr id="7" name="Slide Number Placeholder 5"/>
          <p:cNvSpPr>
            <a:spLocks noGrp="1"/>
          </p:cNvSpPr>
          <p:nvPr>
            <p:ph type="sldNum" sz="quarter" idx="12"/>
          </p:nvPr>
        </p:nvSpPr>
        <p:spPr/>
        <p:txBody>
          <a:bodyPr/>
          <a:lstStyle>
            <a:lvl1pPr>
              <a:defRPr/>
            </a:lvl1pPr>
          </a:lstStyle>
          <a:p>
            <a:fld id="{DF0AED0E-59F6-4A46-B703-AE7EE0C4450E}" type="slidenum">
              <a:rPr lang="zh-CN" altLang="en-US"/>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hasCustomPrompt="1"/>
          </p:nvPr>
        </p:nvSpPr>
        <p:spPr>
          <a:xfrm>
            <a:off x="839789"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hasCustomPrompt="1"/>
          </p:nvPr>
        </p:nvSpPr>
        <p:spPr>
          <a:xfrm>
            <a:off x="6172201"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3"/>
          <p:cNvSpPr>
            <a:spLocks noGrp="1"/>
          </p:cNvSpPr>
          <p:nvPr>
            <p:ph type="dt" sz="half" idx="10"/>
          </p:nvPr>
        </p:nvSpPr>
        <p:spPr/>
        <p:txBody>
          <a:bodyPr/>
          <a:lstStyle>
            <a:lvl1pPr>
              <a:defRPr/>
            </a:lvl1pPr>
          </a:lstStyle>
          <a:p>
            <a:fld id="{EEE407F6-43BC-4ED3-AE83-C5AE7025F527}" type="datetimeFigureOut">
              <a:rPr lang="zh-CN" altLang="en-US"/>
              <a:t>2025/3/17</a:t>
            </a:fld>
            <a:endParaRPr lang="zh-CN" altLang="en-US"/>
          </a:p>
        </p:txBody>
      </p:sp>
      <p:sp>
        <p:nvSpPr>
          <p:cNvPr id="8" name="Footer Placeholder 4"/>
          <p:cNvSpPr>
            <a:spLocks noGrp="1"/>
          </p:cNvSpPr>
          <p:nvPr>
            <p:ph type="ftr" sz="quarter" idx="11"/>
          </p:nvPr>
        </p:nvSpPr>
        <p:spPr/>
        <p:txBody>
          <a:bodyPr/>
          <a:lstStyle>
            <a:lvl1pPr>
              <a:defRPr/>
            </a:lvl1pPr>
          </a:lstStyle>
          <a:p>
            <a:endParaRPr lang="zh-CN" altLang="en-US"/>
          </a:p>
        </p:txBody>
      </p:sp>
      <p:sp>
        <p:nvSpPr>
          <p:cNvPr id="9" name="Slide Number Placeholder 5"/>
          <p:cNvSpPr>
            <a:spLocks noGrp="1"/>
          </p:cNvSpPr>
          <p:nvPr>
            <p:ph type="sldNum" sz="quarter" idx="12"/>
          </p:nvPr>
        </p:nvSpPr>
        <p:spPr/>
        <p:txBody>
          <a:bodyPr/>
          <a:lstStyle>
            <a:lvl1pPr>
              <a:defRPr/>
            </a:lvl1pPr>
          </a:lstStyle>
          <a:p>
            <a:fld id="{DF0AED0E-59F6-4A46-B703-AE7EE0C4450E}" type="slidenum">
              <a:rPr lang="zh-CN" altLang="en-US"/>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1551709" y="276859"/>
            <a:ext cx="8703252" cy="848454"/>
          </a:xfrm>
        </p:spPr>
        <p:txBody>
          <a:bodyPr/>
          <a:lstStyle>
            <a:lvl1pPr>
              <a:defRPr>
                <a:solidFill>
                  <a:schemeClr val="accent1"/>
                </a:solidFill>
              </a:defRPr>
            </a:lvl1pPr>
          </a:lstStyle>
          <a:p>
            <a:r>
              <a:rPr lang="zh-CN" altLang="en-US"/>
              <a:t>单击此处编辑母版标题样式</a:t>
            </a:r>
            <a:endParaRPr lang="en-US" dirty="0"/>
          </a:p>
        </p:txBody>
      </p:sp>
      <p:sp>
        <p:nvSpPr>
          <p:cNvPr id="3" name="Date Placeholder 3"/>
          <p:cNvSpPr>
            <a:spLocks noGrp="1"/>
          </p:cNvSpPr>
          <p:nvPr>
            <p:ph type="dt" sz="half" idx="10"/>
          </p:nvPr>
        </p:nvSpPr>
        <p:spPr/>
        <p:txBody>
          <a:bodyPr/>
          <a:lstStyle>
            <a:lvl1pPr>
              <a:defRPr/>
            </a:lvl1pPr>
          </a:lstStyle>
          <a:p>
            <a:fld id="{EEE407F6-43BC-4ED3-AE83-C5AE7025F527}" type="datetimeFigureOut">
              <a:rPr lang="zh-CN" altLang="en-US"/>
              <a:t>2025/3/17</a:t>
            </a:fld>
            <a:endParaRPr lang="zh-CN" altLang="en-US"/>
          </a:p>
        </p:txBody>
      </p:sp>
      <p:sp>
        <p:nvSpPr>
          <p:cNvPr id="4" name="Footer Placeholder 4"/>
          <p:cNvSpPr>
            <a:spLocks noGrp="1"/>
          </p:cNvSpPr>
          <p:nvPr>
            <p:ph type="ftr" sz="quarter" idx="11"/>
          </p:nvPr>
        </p:nvSpPr>
        <p:spPr/>
        <p:txBody>
          <a:bodyPr/>
          <a:lstStyle>
            <a:lvl1pPr>
              <a:defRPr/>
            </a:lvl1pPr>
          </a:lstStyle>
          <a:p>
            <a:endParaRPr lang="zh-CN" altLang="en-US"/>
          </a:p>
        </p:txBody>
      </p:sp>
      <p:sp>
        <p:nvSpPr>
          <p:cNvPr id="5" name="Slide Number Placeholder 5"/>
          <p:cNvSpPr>
            <a:spLocks noGrp="1"/>
          </p:cNvSpPr>
          <p:nvPr>
            <p:ph type="sldNum" sz="quarter" idx="12"/>
          </p:nvPr>
        </p:nvSpPr>
        <p:spPr/>
        <p:txBody>
          <a:bodyPr/>
          <a:lstStyle>
            <a:lvl1pPr>
              <a:defRPr/>
            </a:lvl1pPr>
          </a:lstStyle>
          <a:p>
            <a:fld id="{DF0AED0E-59F6-4A46-B703-AE7EE0C4450E}" type="slidenum">
              <a:rPr lang="zh-CN" altLang="en-US"/>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3" name="Date Placeholder 1"/>
          <p:cNvSpPr>
            <a:spLocks noGrp="1"/>
          </p:cNvSpPr>
          <p:nvPr>
            <p:ph type="dt" sz="half" idx="10"/>
          </p:nvPr>
        </p:nvSpPr>
        <p:spPr/>
        <p:txBody>
          <a:bodyPr/>
          <a:lstStyle>
            <a:lvl1pPr>
              <a:defRPr/>
            </a:lvl1pPr>
          </a:lstStyle>
          <a:p>
            <a:fld id="{EEE407F6-43BC-4ED3-AE83-C5AE7025F527}" type="datetimeFigureOut">
              <a:rPr lang="zh-CN" altLang="en-US"/>
              <a:t>2025/3/17</a:t>
            </a:fld>
            <a:endParaRPr lang="zh-CN" altLang="en-US"/>
          </a:p>
        </p:txBody>
      </p:sp>
      <p:sp>
        <p:nvSpPr>
          <p:cNvPr id="4" name="Footer Placeholder 2"/>
          <p:cNvSpPr>
            <a:spLocks noGrp="1"/>
          </p:cNvSpPr>
          <p:nvPr>
            <p:ph type="ftr" sz="quarter" idx="11"/>
          </p:nvPr>
        </p:nvSpPr>
        <p:spPr/>
        <p:txBody>
          <a:bodyPr/>
          <a:lstStyle>
            <a:lvl1pPr>
              <a:defRPr/>
            </a:lvl1pPr>
          </a:lstStyle>
          <a:p>
            <a:endParaRPr lang="zh-CN" altLang="en-US"/>
          </a:p>
        </p:txBody>
      </p:sp>
      <p:sp>
        <p:nvSpPr>
          <p:cNvPr id="5" name="Slide Number Placeholder 3"/>
          <p:cNvSpPr>
            <a:spLocks noGrp="1"/>
          </p:cNvSpPr>
          <p:nvPr>
            <p:ph type="sldNum" sz="quarter" idx="12"/>
          </p:nvPr>
        </p:nvSpPr>
        <p:spPr/>
        <p:txBody>
          <a:bodyPr/>
          <a:lstStyle>
            <a:lvl1pPr>
              <a:defRPr/>
            </a:lvl1pPr>
          </a:lstStyle>
          <a:p>
            <a:fld id="{DF0AED0E-59F6-4A46-B703-AE7EE0C4450E}" type="slidenum">
              <a:rPr lang="zh-CN" altLang="en-US"/>
              <a:t>‹#›</a:t>
            </a:fld>
            <a:endParaRPr lang="zh-CN" altLang="en-US"/>
          </a:p>
        </p:txBody>
      </p:sp>
      <p:sp>
        <p:nvSpPr>
          <p:cNvPr id="2" name="矩形 1"/>
          <p:cNvSpPr/>
          <p:nvPr userDrawn="1"/>
        </p:nvSpPr>
        <p:spPr>
          <a:xfrm>
            <a:off x="0" y="0"/>
            <a:ext cx="12192000" cy="6858000"/>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lstStyle>
            <a:lvl1pPr>
              <a:defRPr sz="32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3"/>
          <p:cNvSpPr>
            <a:spLocks noGrp="1"/>
          </p:cNvSpPr>
          <p:nvPr>
            <p:ph type="dt" sz="half" idx="10"/>
          </p:nvPr>
        </p:nvSpPr>
        <p:spPr/>
        <p:txBody>
          <a:bodyPr/>
          <a:lstStyle>
            <a:lvl1pPr>
              <a:defRPr/>
            </a:lvl1pPr>
          </a:lstStyle>
          <a:p>
            <a:fld id="{EEE407F6-43BC-4ED3-AE83-C5AE7025F527}" type="datetimeFigureOut">
              <a:rPr lang="zh-CN" altLang="en-US"/>
              <a:t>2025/3/17</a:t>
            </a:fld>
            <a:endParaRPr lang="zh-CN" altLang="en-US"/>
          </a:p>
        </p:txBody>
      </p:sp>
      <p:sp>
        <p:nvSpPr>
          <p:cNvPr id="6" name="Footer Placeholder 4"/>
          <p:cNvSpPr>
            <a:spLocks noGrp="1"/>
          </p:cNvSpPr>
          <p:nvPr>
            <p:ph type="ftr" sz="quarter" idx="11"/>
          </p:nvPr>
        </p:nvSpPr>
        <p:spPr/>
        <p:txBody>
          <a:bodyPr/>
          <a:lstStyle>
            <a:lvl1pPr>
              <a:defRPr/>
            </a:lvl1pPr>
          </a:lstStyle>
          <a:p>
            <a:endParaRPr lang="zh-CN" altLang="en-US"/>
          </a:p>
        </p:txBody>
      </p:sp>
      <p:sp>
        <p:nvSpPr>
          <p:cNvPr id="7" name="Slide Number Placeholder 5"/>
          <p:cNvSpPr>
            <a:spLocks noGrp="1"/>
          </p:cNvSpPr>
          <p:nvPr>
            <p:ph type="sldNum" sz="quarter" idx="12"/>
          </p:nvPr>
        </p:nvSpPr>
        <p:spPr/>
        <p:txBody>
          <a:bodyPr/>
          <a:lstStyle>
            <a:lvl1pPr>
              <a:defRPr/>
            </a:lvl1pPr>
          </a:lstStyle>
          <a:p>
            <a:fld id="{DF0AED0E-59F6-4A46-B703-AE7EE0C4450E}" type="slidenum">
              <a:rPr lang="zh-CN" altLang="en-US"/>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7"/>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endParaRPr lang="en-US" noProof="0" dirty="0"/>
          </a:p>
        </p:txBody>
      </p:sp>
      <p:sp>
        <p:nvSpPr>
          <p:cNvPr id="4" name="Text Placeholder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3"/>
          <p:cNvSpPr>
            <a:spLocks noGrp="1"/>
          </p:cNvSpPr>
          <p:nvPr>
            <p:ph type="dt" sz="half" idx="10"/>
          </p:nvPr>
        </p:nvSpPr>
        <p:spPr/>
        <p:txBody>
          <a:bodyPr/>
          <a:lstStyle>
            <a:lvl1pPr>
              <a:defRPr/>
            </a:lvl1pPr>
          </a:lstStyle>
          <a:p>
            <a:fld id="{EEE407F6-43BC-4ED3-AE83-C5AE7025F527}" type="datetimeFigureOut">
              <a:rPr lang="zh-CN" altLang="en-US"/>
              <a:t>2025/3/17</a:t>
            </a:fld>
            <a:endParaRPr lang="zh-CN" altLang="en-US"/>
          </a:p>
        </p:txBody>
      </p:sp>
      <p:sp>
        <p:nvSpPr>
          <p:cNvPr id="6" name="Footer Placeholder 4"/>
          <p:cNvSpPr>
            <a:spLocks noGrp="1"/>
          </p:cNvSpPr>
          <p:nvPr>
            <p:ph type="ftr" sz="quarter" idx="11"/>
          </p:nvPr>
        </p:nvSpPr>
        <p:spPr/>
        <p:txBody>
          <a:bodyPr/>
          <a:lstStyle>
            <a:lvl1pPr>
              <a:defRPr/>
            </a:lvl1pPr>
          </a:lstStyle>
          <a:p>
            <a:endParaRPr lang="zh-CN" altLang="en-US"/>
          </a:p>
        </p:txBody>
      </p:sp>
      <p:sp>
        <p:nvSpPr>
          <p:cNvPr id="7" name="Slide Number Placeholder 5"/>
          <p:cNvSpPr>
            <a:spLocks noGrp="1"/>
          </p:cNvSpPr>
          <p:nvPr>
            <p:ph type="sldNum" sz="quarter" idx="12"/>
          </p:nvPr>
        </p:nvSpPr>
        <p:spPr/>
        <p:txBody>
          <a:bodyPr/>
          <a:lstStyle>
            <a:lvl1pPr>
              <a:defRPr/>
            </a:lvl1pPr>
          </a:lstStyle>
          <a:p>
            <a:fld id="{DF0AED0E-59F6-4A46-B703-AE7EE0C4450E}" type="slidenum">
              <a:rPr lang="zh-CN" altLang="en-US"/>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AEA"/>
        </a:solidFill>
        <a:effectLst/>
      </p:bgPr>
    </p:bg>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6350"/>
            <a:ext cx="12192000" cy="6858000"/>
          </a:xfrm>
          <a:prstGeom prst="rect">
            <a:avLst/>
          </a:prstGeom>
        </p:spPr>
      </p:pic>
      <p:sp>
        <p:nvSpPr>
          <p:cNvPr id="1027" name="Text Placeholder 2"/>
          <p:cNvSpPr>
            <a:spLocks noGrp="1"/>
          </p:cNvSpPr>
          <p:nvPr>
            <p:ph type="body" idx="1"/>
          </p:nvPr>
        </p:nvSpPr>
        <p:spPr bwMode="auto">
          <a:xfrm>
            <a:off x="754063" y="1704109"/>
            <a:ext cx="10680700" cy="4652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dirty="0"/>
              <a:t>单击此处编辑母版文本样式</a:t>
            </a:r>
          </a:p>
          <a:p>
            <a:pPr lvl="1"/>
            <a:r>
              <a:rPr lang="zh-CN" altLang="en-US" dirty="0"/>
              <a:t>第二级</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defTabSz="1218565" eaLnBrk="1" fontAlgn="auto" hangingPunct="1">
              <a:spcBef>
                <a:spcPts val="0"/>
              </a:spcBef>
              <a:spcAft>
                <a:spcPts val="0"/>
              </a:spcAft>
              <a:defRPr sz="1200">
                <a:solidFill>
                  <a:schemeClr val="bg1">
                    <a:lumMod val="65000"/>
                  </a:schemeClr>
                </a:solidFill>
                <a:latin typeface="+mn-lt"/>
                <a:ea typeface="+mn-ea"/>
              </a:defRPr>
            </a:lvl1pPr>
          </a:lstStyle>
          <a:p>
            <a:fld id="{EEE407F6-43BC-4ED3-AE83-C5AE7025F527}" type="datetimeFigureOut">
              <a:rPr lang="zh-CN" altLang="en-US"/>
              <a:t>2025/3/17</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defTabSz="1218565" eaLnBrk="1" fontAlgn="auto" hangingPunct="1">
              <a:spcBef>
                <a:spcPts val="0"/>
              </a:spcBef>
              <a:spcAft>
                <a:spcPts val="0"/>
              </a:spcAft>
              <a:defRPr sz="1200">
                <a:solidFill>
                  <a:schemeClr val="bg1">
                    <a:lumMod val="65000"/>
                  </a:schemeClr>
                </a:solidFill>
                <a:latin typeface="+mn-lt"/>
                <a:ea typeface="+mn-ea"/>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defTabSz="1218565" eaLnBrk="1" fontAlgn="auto" hangingPunct="1">
              <a:spcBef>
                <a:spcPts val="0"/>
              </a:spcBef>
              <a:spcAft>
                <a:spcPts val="0"/>
              </a:spcAft>
              <a:defRPr sz="1200">
                <a:solidFill>
                  <a:schemeClr val="bg1">
                    <a:lumMod val="65000"/>
                  </a:schemeClr>
                </a:solidFill>
                <a:latin typeface="+mn-lt"/>
                <a:ea typeface="+mn-ea"/>
              </a:defRPr>
            </a:lvl1pPr>
          </a:lstStyle>
          <a:p>
            <a:fld id="{DF0AED0E-59F6-4A46-B703-AE7EE0C4450E}" type="slidenum">
              <a:rPr lang="zh-CN" altLang="en-US"/>
              <a:t>‹#›</a:t>
            </a:fld>
            <a:endParaRPr lang="zh-CN" altLang="en-US"/>
          </a:p>
        </p:txBody>
      </p:sp>
      <p:sp>
        <p:nvSpPr>
          <p:cNvPr id="1031" name="Title Placeholder 1"/>
          <p:cNvSpPr>
            <a:spLocks noGrp="1"/>
          </p:cNvSpPr>
          <p:nvPr>
            <p:ph type="title"/>
          </p:nvPr>
        </p:nvSpPr>
        <p:spPr bwMode="auto">
          <a:xfrm>
            <a:off x="1731818" y="276859"/>
            <a:ext cx="9136243" cy="848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dirty="0"/>
              <a:t>单击此处编辑母版标题样式</a:t>
            </a:r>
            <a:endParaRPr lang="en-US" altLang="zh-C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fontAlgn="base" hangingPunct="1">
        <a:lnSpc>
          <a:spcPct val="90000"/>
        </a:lnSpc>
        <a:spcBef>
          <a:spcPct val="0"/>
        </a:spcBef>
        <a:spcAft>
          <a:spcPct val="0"/>
        </a:spcAft>
        <a:defRPr sz="3600" kern="1200">
          <a:ln>
            <a:noFill/>
          </a:ln>
          <a:solidFill>
            <a:schemeClr val="accent1"/>
          </a:solidFill>
          <a:latin typeface="+mj-lt"/>
          <a:ea typeface="+mj-ea"/>
          <a:cs typeface="+mj-cs"/>
        </a:defRPr>
      </a:lvl1pPr>
      <a:lvl2pPr algn="l" rtl="0" eaLnBrk="1" fontAlgn="base" hangingPunct="1">
        <a:lnSpc>
          <a:spcPct val="90000"/>
        </a:lnSpc>
        <a:spcBef>
          <a:spcPct val="0"/>
        </a:spcBef>
        <a:spcAft>
          <a:spcPct val="0"/>
        </a:spcAft>
        <a:defRPr sz="3200">
          <a:solidFill>
            <a:schemeClr val="accent1"/>
          </a:solidFill>
          <a:latin typeface="等线 Light" panose="02010600030101010101" pitchFamily="2" charset="-122"/>
          <a:ea typeface="等线 Light" panose="02010600030101010101" pitchFamily="2" charset="-122"/>
        </a:defRPr>
      </a:lvl2pPr>
      <a:lvl3pPr algn="l" rtl="0" eaLnBrk="1" fontAlgn="base" hangingPunct="1">
        <a:lnSpc>
          <a:spcPct val="90000"/>
        </a:lnSpc>
        <a:spcBef>
          <a:spcPct val="0"/>
        </a:spcBef>
        <a:spcAft>
          <a:spcPct val="0"/>
        </a:spcAft>
        <a:defRPr sz="3200">
          <a:solidFill>
            <a:schemeClr val="accent1"/>
          </a:solidFill>
          <a:latin typeface="等线 Light" panose="02010600030101010101" pitchFamily="2" charset="-122"/>
          <a:ea typeface="等线 Light" panose="02010600030101010101" pitchFamily="2" charset="-122"/>
        </a:defRPr>
      </a:lvl3pPr>
      <a:lvl4pPr algn="l" rtl="0" eaLnBrk="1" fontAlgn="base" hangingPunct="1">
        <a:lnSpc>
          <a:spcPct val="90000"/>
        </a:lnSpc>
        <a:spcBef>
          <a:spcPct val="0"/>
        </a:spcBef>
        <a:spcAft>
          <a:spcPct val="0"/>
        </a:spcAft>
        <a:defRPr sz="3200">
          <a:solidFill>
            <a:schemeClr val="accent1"/>
          </a:solidFill>
          <a:latin typeface="等线 Light" panose="02010600030101010101" pitchFamily="2" charset="-122"/>
          <a:ea typeface="等线 Light" panose="02010600030101010101" pitchFamily="2" charset="-122"/>
        </a:defRPr>
      </a:lvl4pPr>
      <a:lvl5pPr algn="l" rtl="0" eaLnBrk="1" fontAlgn="base" hangingPunct="1">
        <a:lnSpc>
          <a:spcPct val="90000"/>
        </a:lnSpc>
        <a:spcBef>
          <a:spcPct val="0"/>
        </a:spcBef>
        <a:spcAft>
          <a:spcPct val="0"/>
        </a:spcAft>
        <a:defRPr sz="3200">
          <a:solidFill>
            <a:schemeClr val="accent1"/>
          </a:solidFill>
          <a:latin typeface="等线 Light" panose="02010600030101010101" pitchFamily="2" charset="-122"/>
          <a:ea typeface="等线 Light" panose="02010600030101010101" pitchFamily="2" charset="-122"/>
        </a:defRPr>
      </a:lvl5pPr>
      <a:lvl6pPr marL="457200" algn="l" rtl="0" eaLnBrk="1" fontAlgn="base" hangingPunct="1">
        <a:lnSpc>
          <a:spcPct val="90000"/>
        </a:lnSpc>
        <a:spcBef>
          <a:spcPct val="0"/>
        </a:spcBef>
        <a:spcAft>
          <a:spcPct val="0"/>
        </a:spcAft>
        <a:defRPr sz="3200">
          <a:solidFill>
            <a:schemeClr val="tx1"/>
          </a:solidFill>
          <a:latin typeface="Tempus Sans ITC" panose="04020404030D07020202" pitchFamily="82" charset="0"/>
          <a:ea typeface="幼圆" panose="02010509060101010101" pitchFamily="49" charset="-122"/>
        </a:defRPr>
      </a:lvl6pPr>
      <a:lvl7pPr marL="914400" algn="l" rtl="0" eaLnBrk="1" fontAlgn="base" hangingPunct="1">
        <a:lnSpc>
          <a:spcPct val="90000"/>
        </a:lnSpc>
        <a:spcBef>
          <a:spcPct val="0"/>
        </a:spcBef>
        <a:spcAft>
          <a:spcPct val="0"/>
        </a:spcAft>
        <a:defRPr sz="3200">
          <a:solidFill>
            <a:schemeClr val="tx1"/>
          </a:solidFill>
          <a:latin typeface="Tempus Sans ITC" panose="04020404030D07020202" pitchFamily="82" charset="0"/>
          <a:ea typeface="幼圆" panose="02010509060101010101" pitchFamily="49" charset="-122"/>
        </a:defRPr>
      </a:lvl7pPr>
      <a:lvl8pPr marL="1371600" algn="l" rtl="0" eaLnBrk="1" fontAlgn="base" hangingPunct="1">
        <a:lnSpc>
          <a:spcPct val="90000"/>
        </a:lnSpc>
        <a:spcBef>
          <a:spcPct val="0"/>
        </a:spcBef>
        <a:spcAft>
          <a:spcPct val="0"/>
        </a:spcAft>
        <a:defRPr sz="3200">
          <a:solidFill>
            <a:schemeClr val="tx1"/>
          </a:solidFill>
          <a:latin typeface="Tempus Sans ITC" panose="04020404030D07020202" pitchFamily="82" charset="0"/>
          <a:ea typeface="幼圆" panose="02010509060101010101" pitchFamily="49" charset="-122"/>
        </a:defRPr>
      </a:lvl8pPr>
      <a:lvl9pPr marL="1828800" algn="l" rtl="0" eaLnBrk="1" fontAlgn="base" hangingPunct="1">
        <a:lnSpc>
          <a:spcPct val="90000"/>
        </a:lnSpc>
        <a:spcBef>
          <a:spcPct val="0"/>
        </a:spcBef>
        <a:spcAft>
          <a:spcPct val="0"/>
        </a:spcAft>
        <a:defRPr sz="3200">
          <a:solidFill>
            <a:schemeClr val="tx1"/>
          </a:solidFill>
          <a:latin typeface="Tempus Sans ITC" panose="04020404030D07020202" pitchFamily="82" charset="0"/>
          <a:ea typeface="幼圆" panose="02010509060101010101" pitchFamily="49" charset="-122"/>
        </a:defRPr>
      </a:lvl9pPr>
    </p:titleStyle>
    <p:bodyStyle>
      <a:lvl1pPr marL="357505" indent="-357505" algn="l" rtl="0" eaLnBrk="1" fontAlgn="base" hangingPunct="1">
        <a:lnSpc>
          <a:spcPct val="90000"/>
        </a:lnSpc>
        <a:spcBef>
          <a:spcPts val="1800"/>
        </a:spcBef>
        <a:spcAft>
          <a:spcPct val="0"/>
        </a:spcAft>
        <a:buClr>
          <a:schemeClr val="tx1"/>
        </a:buClr>
        <a:buSzPct val="80000"/>
        <a:buFont typeface="Wingdings" panose="05000000000000000000" pitchFamily="2" charset="2"/>
        <a:buChar char="ü"/>
        <a:defRPr sz="2400" kern="1200">
          <a:solidFill>
            <a:schemeClr val="tx1"/>
          </a:solidFill>
          <a:latin typeface="+mn-lt"/>
          <a:ea typeface="+mn-ea"/>
          <a:cs typeface="+mn-cs"/>
        </a:defRPr>
      </a:lvl1pPr>
      <a:lvl2pPr marL="357505" indent="-357505" algn="l" rtl="0" eaLnBrk="1" fontAlgn="base" hangingPunct="1">
        <a:lnSpc>
          <a:spcPct val="130000"/>
        </a:lnSpc>
        <a:spcBef>
          <a:spcPct val="0"/>
        </a:spcBef>
        <a:spcAft>
          <a:spcPct val="0"/>
        </a:spcAft>
        <a:buClr>
          <a:schemeClr val="tx1"/>
        </a:buClr>
        <a:buFont typeface="Wingdings" panose="05000000000000000000" pitchFamily="2" charset="2"/>
        <a:buChar char="ü"/>
        <a:defRPr sz="1600" kern="1200">
          <a:solidFill>
            <a:schemeClr val="tx1"/>
          </a:solidFill>
          <a:latin typeface="+mn-lt"/>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rgbClr val="262626"/>
          </a:solidFill>
          <a:latin typeface="+mn-lt"/>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rgbClr val="262626"/>
          </a:solidFill>
          <a:latin typeface="+mn-lt"/>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rgbClr val="26262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AEA"/>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a:t>2025/3/17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tags" Target="../tags/tag23.xml"/><Relationship Id="rId7" Type="http://schemas.openxmlformats.org/officeDocument/2006/relationships/image" Target="../media/image3.png"/><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image" Target="../media/image18.png"/><Relationship Id="rId5" Type="http://schemas.openxmlformats.org/officeDocument/2006/relationships/notesSlide" Target="../notesSlides/notesSlide9.xml"/><Relationship Id="rId4"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tags" Target="../tags/tag26.xml"/><Relationship Id="rId7" Type="http://schemas.openxmlformats.org/officeDocument/2006/relationships/image" Target="../media/image18.png"/><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3" Type="http://schemas.openxmlformats.org/officeDocument/2006/relationships/tags" Target="../tags/tag33.xml"/><Relationship Id="rId7" Type="http://schemas.openxmlformats.org/officeDocument/2006/relationships/image" Target="../media/image20.jpeg"/><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19.jpeg"/><Relationship Id="rId5" Type="http://schemas.openxmlformats.org/officeDocument/2006/relationships/notesSlide" Target="../notesSlides/notesSlide13.xml"/><Relationship Id="rId4"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1.png"/><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38.xml"/><Relationship Id="rId7" Type="http://schemas.openxmlformats.org/officeDocument/2006/relationships/notesSlide" Target="../notesSlides/notesSlide15.xml"/><Relationship Id="rId12" Type="http://schemas.openxmlformats.org/officeDocument/2006/relationships/image" Target="../media/image26.png"/><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slideLayout" Target="../slideLayouts/slideLayout6.xml"/><Relationship Id="rId11" Type="http://schemas.openxmlformats.org/officeDocument/2006/relationships/image" Target="../media/image25.png"/><Relationship Id="rId5" Type="http://schemas.openxmlformats.org/officeDocument/2006/relationships/tags" Target="../tags/tag40.xml"/><Relationship Id="rId10" Type="http://schemas.openxmlformats.org/officeDocument/2006/relationships/image" Target="../media/image24.jpeg"/><Relationship Id="rId4" Type="http://schemas.openxmlformats.org/officeDocument/2006/relationships/tags" Target="../tags/tag39.xml"/><Relationship Id="rId9"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6.xml"/><Relationship Id="rId1" Type="http://schemas.openxmlformats.org/officeDocument/2006/relationships/tags" Target="../tags/tag43.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8.xml"/><Relationship Id="rId1" Type="http://schemas.openxmlformats.org/officeDocument/2006/relationships/slideLayout" Target="../slideLayouts/slideLayout6.xml"/><Relationship Id="rId5" Type="http://schemas.openxmlformats.org/officeDocument/2006/relationships/image" Target="../media/image30.jpe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32.jpeg"/></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8" Type="http://schemas.openxmlformats.org/officeDocument/2006/relationships/notesSlide" Target="../notesSlides/notesSlide21.xml"/><Relationship Id="rId3" Type="http://schemas.openxmlformats.org/officeDocument/2006/relationships/tags" Target="../tags/tag46.xml"/><Relationship Id="rId7" Type="http://schemas.openxmlformats.org/officeDocument/2006/relationships/slideLayout" Target="../slideLayouts/slideLayout6.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 Id="rId9"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tags" Target="../tags/tag52.xml"/><Relationship Id="rId7" Type="http://schemas.openxmlformats.org/officeDocument/2006/relationships/image" Target="../media/image3.png"/><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image" Target="../media/image18.png"/><Relationship Id="rId5" Type="http://schemas.openxmlformats.org/officeDocument/2006/relationships/notesSlide" Target="../notesSlides/notesSlide22.xml"/><Relationship Id="rId4"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tags" Target="../tags/tag55.xml"/><Relationship Id="rId7" Type="http://schemas.openxmlformats.org/officeDocument/2006/relationships/image" Target="../media/image3.png"/><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image" Target="../media/image18.png"/><Relationship Id="rId5" Type="http://schemas.openxmlformats.org/officeDocument/2006/relationships/notesSlide" Target="../notesSlides/notesSlide23.xml"/><Relationship Id="rId4"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tags" Target="../tags/tag58.xml"/><Relationship Id="rId7" Type="http://schemas.openxmlformats.org/officeDocument/2006/relationships/image" Target="../media/image3.png"/><Relationship Id="rId2" Type="http://schemas.openxmlformats.org/officeDocument/2006/relationships/tags" Target="../tags/tag57.xml"/><Relationship Id="rId1" Type="http://schemas.openxmlformats.org/officeDocument/2006/relationships/tags" Target="../tags/tag56.xml"/><Relationship Id="rId6" Type="http://schemas.openxmlformats.org/officeDocument/2006/relationships/image" Target="../media/image18.png"/><Relationship Id="rId5" Type="http://schemas.openxmlformats.org/officeDocument/2006/relationships/notesSlide" Target="../notesSlides/notesSlide24.xml"/><Relationship Id="rId4"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6.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7.xml"/><Relationship Id="rId1" Type="http://schemas.openxmlformats.org/officeDocument/2006/relationships/slideLayout" Target="../slideLayouts/slideLayout6.xml"/><Relationship Id="rId5" Type="http://schemas.openxmlformats.org/officeDocument/2006/relationships/image" Target="../media/image35.png"/><Relationship Id="rId4" Type="http://schemas.openxmlformats.org/officeDocument/2006/relationships/image" Target="../media/image34.png"/></Relationships>
</file>

<file path=ppt/slides/_rels/slide34.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61.xml"/><Relationship Id="rId7" Type="http://schemas.openxmlformats.org/officeDocument/2006/relationships/tags" Target="../tags/tag65.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tags" Target="../tags/tag64.xml"/><Relationship Id="rId11" Type="http://schemas.openxmlformats.org/officeDocument/2006/relationships/image" Target="../media/image39.jpeg"/><Relationship Id="rId5" Type="http://schemas.openxmlformats.org/officeDocument/2006/relationships/tags" Target="../tags/tag63.xml"/><Relationship Id="rId10" Type="http://schemas.openxmlformats.org/officeDocument/2006/relationships/image" Target="../media/image38.png"/><Relationship Id="rId4" Type="http://schemas.openxmlformats.org/officeDocument/2006/relationships/tags" Target="../tags/tag62.xml"/><Relationship Id="rId9" Type="http://schemas.openxmlformats.org/officeDocument/2006/relationships/notesSlide" Target="../notesSlides/notesSlide28.xml"/></Relationships>
</file>

<file path=ppt/slides/_rels/slide3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39.jpeg"/></Relationships>
</file>

<file path=ppt/slides/_rels/slide3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39.jpeg"/></Relationships>
</file>

<file path=ppt/slides/_rels/slide3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39.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11.png"/><Relationship Id="rId5" Type="http://schemas.openxmlformats.org/officeDocument/2006/relationships/image" Target="../media/image10.jpe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tags" Target="../tags/tag7.xml"/><Relationship Id="rId7" Type="http://schemas.openxmlformats.org/officeDocument/2006/relationships/image" Target="../media/image14.jpeg"/><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notesSlide" Target="../notesSlides/notesSlide6.xml"/><Relationship Id="rId5" Type="http://schemas.openxmlformats.org/officeDocument/2006/relationships/slideLayout" Target="../slideLayouts/slideLayout6.xml"/><Relationship Id="rId4" Type="http://schemas.openxmlformats.org/officeDocument/2006/relationships/tags" Target="../tags/tag8.xml"/></Relationships>
</file>

<file path=ppt/slides/_rels/slide9.xml.rels><?xml version="1.0" encoding="UTF-8" standalone="yes"?>
<Relationships xmlns="http://schemas.openxmlformats.org/package/2006/relationships"><Relationship Id="rId8" Type="http://schemas.openxmlformats.org/officeDocument/2006/relationships/tags" Target="../tags/tag16.xml"/><Relationship Id="rId13" Type="http://schemas.openxmlformats.org/officeDocument/2006/relationships/image" Target="../media/image16.png"/><Relationship Id="rId3" Type="http://schemas.openxmlformats.org/officeDocument/2006/relationships/tags" Target="../tags/tag11.xml"/><Relationship Id="rId7" Type="http://schemas.openxmlformats.org/officeDocument/2006/relationships/tags" Target="../tags/tag15.xml"/><Relationship Id="rId12" Type="http://schemas.openxmlformats.org/officeDocument/2006/relationships/image" Target="../media/image15.pn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tags" Target="../tags/tag14.xml"/><Relationship Id="rId11" Type="http://schemas.openxmlformats.org/officeDocument/2006/relationships/notesSlide" Target="../notesSlides/notesSlide7.xml"/><Relationship Id="rId5" Type="http://schemas.openxmlformats.org/officeDocument/2006/relationships/tags" Target="../tags/tag13.xml"/><Relationship Id="rId10" Type="http://schemas.openxmlformats.org/officeDocument/2006/relationships/slideLayout" Target="../slideLayouts/slideLayout6.xml"/><Relationship Id="rId4" Type="http://schemas.openxmlformats.org/officeDocument/2006/relationships/tags" Target="../tags/tag12.xml"/><Relationship Id="rId9" Type="http://schemas.openxmlformats.org/officeDocument/2006/relationships/tags" Target="../tags/tag17.xml"/><Relationship Id="rId1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5" descr="#clear#"/>
          <p:cNvSpPr>
            <a:spLocks noGrp="1"/>
          </p:cNvSpPr>
          <p:nvPr>
            <p:ph type="ctrTitle"/>
          </p:nvPr>
        </p:nvSpPr>
        <p:spPr/>
        <p:txBody>
          <a:bodyPr>
            <a:normAutofit/>
          </a:bodyPr>
          <a:lstStyle/>
          <a:p>
            <a:r>
              <a:rPr lang="en-US" altLang="zh-CN" sz="4800" dirty="0">
                <a:latin typeface="汉仪夏日体W"/>
                <a:ea typeface="汉仪夏日体W"/>
              </a:rPr>
              <a:t>C++</a:t>
            </a:r>
            <a:r>
              <a:rPr lang="zh-CN" altLang="en-US" sz="4800" dirty="0">
                <a:latin typeface="汉仪夏日体W"/>
                <a:ea typeface="汉仪夏日体W"/>
              </a:rPr>
              <a:t>之旅</a:t>
            </a:r>
            <a:br>
              <a:rPr lang="en-US" altLang="zh-CN" sz="4800" dirty="0">
                <a:latin typeface="汉仪夏日体W"/>
                <a:ea typeface="汉仪夏日体W"/>
              </a:rPr>
            </a:br>
            <a:r>
              <a:rPr lang="zh-CN" altLang="en-US" sz="4800" dirty="0">
                <a:latin typeface="汉仪夏日体W"/>
                <a:ea typeface="汉仪夏日体W"/>
              </a:rPr>
              <a:t>简</a:t>
            </a:r>
            <a:r>
              <a:rPr lang="en-US" altLang="zh-CN" sz="4800" dirty="0">
                <a:latin typeface="汉仪夏日体W"/>
                <a:ea typeface="汉仪夏日体W"/>
              </a:rPr>
              <a:t> </a:t>
            </a:r>
            <a:r>
              <a:rPr lang="zh-CN" altLang="en-US" sz="4800" dirty="0">
                <a:latin typeface="汉仪夏日体W"/>
                <a:ea typeface="汉仪夏日体W"/>
              </a:rPr>
              <a:t>易</a:t>
            </a:r>
            <a:r>
              <a:rPr lang="en-US" altLang="zh-CN" sz="4800" dirty="0">
                <a:latin typeface="汉仪夏日体W"/>
                <a:ea typeface="汉仪夏日体W"/>
              </a:rPr>
              <a:t> </a:t>
            </a:r>
            <a:r>
              <a:rPr lang="zh-CN" altLang="en-US" sz="4800" dirty="0">
                <a:latin typeface="汉仪夏日体W"/>
                <a:ea typeface="汉仪夏日体W"/>
              </a:rPr>
              <a:t>计</a:t>
            </a:r>
            <a:r>
              <a:rPr lang="en-US" altLang="zh-CN" sz="4800" dirty="0">
                <a:latin typeface="汉仪夏日体W"/>
                <a:ea typeface="汉仪夏日体W"/>
              </a:rPr>
              <a:t> </a:t>
            </a:r>
            <a:r>
              <a:rPr lang="zh-CN" altLang="en-US" sz="4800" dirty="0">
                <a:latin typeface="汉仪夏日体W"/>
                <a:ea typeface="汉仪夏日体W"/>
              </a:rPr>
              <a:t>算</a:t>
            </a:r>
            <a:r>
              <a:rPr lang="en-US" altLang="zh-CN" sz="4800" dirty="0">
                <a:latin typeface="汉仪夏日体W"/>
                <a:ea typeface="汉仪夏日体W"/>
              </a:rPr>
              <a:t> </a:t>
            </a:r>
            <a:r>
              <a:rPr lang="zh-CN" altLang="en-US" sz="4800" dirty="0">
                <a:latin typeface="汉仪夏日体W"/>
                <a:ea typeface="汉仪夏日体W"/>
              </a:rPr>
              <a:t>器</a:t>
            </a:r>
          </a:p>
        </p:txBody>
      </p:sp>
      <p:sp>
        <p:nvSpPr>
          <p:cNvPr id="7" name="副标题 6" descr="#clear#"/>
          <p:cNvSpPr>
            <a:spLocks noGrp="1"/>
          </p:cNvSpPr>
          <p:nvPr>
            <p:ph type="subTitle" idx="1"/>
          </p:nvPr>
        </p:nvSpPr>
        <p:spPr/>
        <p:txBody>
          <a:bodyPr/>
          <a:lstStyle/>
          <a:p>
            <a:r>
              <a:rPr lang="zh-CN" altLang="en-US" dirty="0">
                <a:solidFill>
                  <a:schemeClr val="tx1"/>
                </a:solidFill>
                <a:latin typeface="汉仪夏日体W" panose="00020600040101010101" pitchFamily="18" charset="-122"/>
                <a:ea typeface="汉仪夏日体W" panose="00020600040101010101" pitchFamily="18" charset="-122"/>
              </a:rPr>
              <a:t>授课教师：华南师范大学软件学院服务队</a:t>
            </a:r>
          </a:p>
        </p:txBody>
      </p:sp>
    </p:spTree>
  </p:cSld>
  <p:clrMapOvr>
    <a:masterClrMapping/>
  </p:clrMapOvr>
  <mc:AlternateContent xmlns:mc="http://schemas.openxmlformats.org/markup-compatibility/2006" xmlns:p14="http://schemas.microsoft.com/office/powerpoint/2010/main">
    <mc:Choice Requires="p14">
      <p:transition spd="slow">
        <p:cover dir="d"/>
      </p:transition>
    </mc:Choice>
    <mc:Fallback xmlns="">
      <p:transition spd="slow">
        <p:cover dir="d"/>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146"/>
                                        </p:tgtEl>
                                        <p:attrNameLst>
                                          <p:attrName>style.visibility</p:attrName>
                                        </p:attrNameLst>
                                      </p:cBhvr>
                                      <p:to>
                                        <p:strVal val="visible"/>
                                      </p:to>
                                    </p:set>
                                    <p:anim calcmode="lin" valueType="num">
                                      <p:cBhvr>
                                        <p:cTn id="7" dur="500" fill="hold"/>
                                        <p:tgtEl>
                                          <p:spTgt spid="614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146"/>
                                        </p:tgtEl>
                                        <p:attrNameLst>
                                          <p:attrName>ppt_y</p:attrName>
                                        </p:attrNameLst>
                                      </p:cBhvr>
                                      <p:tavLst>
                                        <p:tav tm="0">
                                          <p:val>
                                            <p:strVal val="#ppt_y"/>
                                          </p:val>
                                        </p:tav>
                                        <p:tav tm="100000">
                                          <p:val>
                                            <p:strVal val="#ppt_y"/>
                                          </p:val>
                                        </p:tav>
                                      </p:tavLst>
                                    </p:anim>
                                    <p:anim calcmode="lin" valueType="num">
                                      <p:cBhvr>
                                        <p:cTn id="9" dur="500" fill="hold"/>
                                        <p:tgtEl>
                                          <p:spTgt spid="614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14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146"/>
                                        </p:tgtEl>
                                      </p:cBhvr>
                                    </p:animEffect>
                                  </p:childTnLst>
                                </p:cTn>
                              </p:par>
                            </p:childTnLst>
                          </p:cTn>
                        </p:par>
                        <p:par>
                          <p:cTn id="12" fill="hold">
                            <p:stCondLst>
                              <p:cond delay="1149"/>
                            </p:stCondLst>
                            <p:childTnLst>
                              <p:par>
                                <p:cTn id="13" presetID="31" presetClass="entr" presetSubtype="0" fill="hold" grpId="0" nodeType="after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 calcmode="lin" valueType="num">
                                      <p:cBhvr>
                                        <p:cTn id="15" dur="1000" fill="hold"/>
                                        <p:tgtEl>
                                          <p:spTgt spid="7">
                                            <p:txEl>
                                              <p:pRg st="0" end="0"/>
                                            </p:txEl>
                                          </p:spTgt>
                                        </p:tgtEl>
                                        <p:attrNameLst>
                                          <p:attrName>ppt_w</p:attrName>
                                        </p:attrNameLst>
                                      </p:cBhvr>
                                      <p:tavLst>
                                        <p:tav tm="0">
                                          <p:val>
                                            <p:fltVal val="0"/>
                                          </p:val>
                                        </p:tav>
                                        <p:tav tm="100000">
                                          <p:val>
                                            <p:strVal val="#ppt_w"/>
                                          </p:val>
                                        </p:tav>
                                      </p:tavLst>
                                    </p:anim>
                                    <p:anim calcmode="lin" valueType="num">
                                      <p:cBhvr>
                                        <p:cTn id="16" dur="1000" fill="hold"/>
                                        <p:tgtEl>
                                          <p:spTgt spid="7">
                                            <p:txEl>
                                              <p:pRg st="0" end="0"/>
                                            </p:txEl>
                                          </p:spTgt>
                                        </p:tgtEl>
                                        <p:attrNameLst>
                                          <p:attrName>ppt_h</p:attrName>
                                        </p:attrNameLst>
                                      </p:cBhvr>
                                      <p:tavLst>
                                        <p:tav tm="0">
                                          <p:val>
                                            <p:fltVal val="0"/>
                                          </p:val>
                                        </p:tav>
                                        <p:tav tm="100000">
                                          <p:val>
                                            <p:strVal val="#ppt_h"/>
                                          </p:val>
                                        </p:tav>
                                      </p:tavLst>
                                    </p:anim>
                                    <p:anim calcmode="lin" valueType="num">
                                      <p:cBhvr>
                                        <p:cTn id="17" dur="1000" fill="hold"/>
                                        <p:tgtEl>
                                          <p:spTgt spid="7">
                                            <p:txEl>
                                              <p:pRg st="0" end="0"/>
                                            </p:txEl>
                                          </p:spTgt>
                                        </p:tgtEl>
                                        <p:attrNameLst>
                                          <p:attrName>style.rotation</p:attrName>
                                        </p:attrNameLst>
                                      </p:cBhvr>
                                      <p:tavLst>
                                        <p:tav tm="0">
                                          <p:val>
                                            <p:fltVal val="90"/>
                                          </p:val>
                                        </p:tav>
                                        <p:tav tm="100000">
                                          <p:val>
                                            <p:fltVal val="0"/>
                                          </p:val>
                                        </p:tav>
                                      </p:tavLst>
                                    </p:anim>
                                    <p:animEffect transition="in" filter="fade">
                                      <p:cBhvr>
                                        <p:cTn id="18" dur="10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p:bldP spid="6146" grpId="1"/>
      <p:bldP spid="7" grpId="0" build="p"/>
      <p:bldP spid="7" grpI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6280" y="5019548"/>
            <a:ext cx="1275328" cy="1935366"/>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6910" y="5013956"/>
            <a:ext cx="1912991" cy="1940958"/>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76834" y="5084848"/>
            <a:ext cx="1415166" cy="1773152"/>
          </a:xfrm>
          <a:prstGeom prst="rect">
            <a:avLst/>
          </a:prstGeom>
        </p:spPr>
      </p:pic>
      <p:grpSp>
        <p:nvGrpSpPr>
          <p:cNvPr id="10" name="组合 9"/>
          <p:cNvGrpSpPr/>
          <p:nvPr/>
        </p:nvGrpSpPr>
        <p:grpSpPr>
          <a:xfrm>
            <a:off x="2186606" y="2160104"/>
            <a:ext cx="7414593" cy="2125823"/>
            <a:chOff x="2186606" y="2160104"/>
            <a:chExt cx="7414593" cy="2125823"/>
          </a:xfrm>
        </p:grpSpPr>
        <p:sp>
          <p:nvSpPr>
            <p:cNvPr id="11" name="文本框 10"/>
            <p:cNvSpPr txBox="1"/>
            <p:nvPr/>
          </p:nvSpPr>
          <p:spPr>
            <a:xfrm>
              <a:off x="2339007" y="2464737"/>
              <a:ext cx="2213113" cy="1569660"/>
            </a:xfrm>
            <a:prstGeom prst="rect">
              <a:avLst/>
            </a:prstGeom>
            <a:noFill/>
          </p:spPr>
          <p:txBody>
            <a:bodyPr wrap="square" rtlCol="0">
              <a:spAutoFit/>
            </a:bodyPr>
            <a:lstStyle/>
            <a:p>
              <a:pPr algn="ctr"/>
              <a:r>
                <a:rPr lang="en-US" altLang="zh-CN" sz="9600" b="1" dirty="0">
                  <a:solidFill>
                    <a:srgbClr val="FF0000"/>
                  </a:solidFill>
                  <a:latin typeface="Algerian" panose="04020705040A02060702" pitchFamily="82" charset="0"/>
                  <a:ea typeface="微软雅黑 Light" panose="020B0502040204020203" pitchFamily="34" charset="-122"/>
                </a:rPr>
                <a:t>02</a:t>
              </a:r>
              <a:endParaRPr lang="zh-CN" altLang="en-US" sz="9600" b="1" dirty="0">
                <a:solidFill>
                  <a:srgbClr val="FF0000"/>
                </a:solidFill>
                <a:latin typeface="Algerian" panose="04020705040A02060702" pitchFamily="82" charset="0"/>
                <a:ea typeface="微软雅黑 Light" panose="020B0502040204020203" pitchFamily="34" charset="-122"/>
              </a:endParaRPr>
            </a:p>
          </p:txBody>
        </p:sp>
        <p:sp>
          <p:nvSpPr>
            <p:cNvPr id="12" name="文本框 22"/>
            <p:cNvSpPr txBox="1">
              <a:spLocks noChangeArrowheads="1"/>
            </p:cNvSpPr>
            <p:nvPr/>
          </p:nvSpPr>
          <p:spPr bwMode="auto">
            <a:xfrm>
              <a:off x="4631632" y="2576565"/>
              <a:ext cx="3810572" cy="583565"/>
            </a:xfrm>
            <a:prstGeom prst="rect">
              <a:avLst/>
            </a:prstGeom>
            <a:noFill/>
            <a:ln>
              <a:noFill/>
            </a:ln>
          </p:spPr>
          <p:txBody>
            <a:bodyPr>
              <a:spAutoFit/>
            </a:bodyPr>
            <a:lstStyle>
              <a:lvl1pPr/>
              <a:lvl2pPr marL="742950" indent="-285750"/>
              <a:lvl3pPr/>
              <a:lvl4pPr/>
              <a:lvl5pPr/>
              <a:lvl6pPr/>
              <a:lvl7pPr/>
              <a:lvl8pPr/>
              <a:lvl9pPr/>
            </a:lstStyle>
            <a:p>
              <a:r>
                <a:rPr lang="zh-CN" altLang="en-US" sz="3200" dirty="0">
                  <a:latin typeface="汉仪夏日体W" charset="0"/>
                  <a:ea typeface="汉仪夏日体W" charset="0"/>
                </a:rPr>
                <a:t>简易计算器制作</a:t>
              </a:r>
            </a:p>
          </p:txBody>
        </p:sp>
        <p:sp>
          <p:nvSpPr>
            <p:cNvPr id="13" name="矩形 23"/>
            <p:cNvSpPr>
              <a:spLocks noChangeArrowheads="1"/>
            </p:cNvSpPr>
            <p:nvPr/>
          </p:nvSpPr>
          <p:spPr bwMode="auto">
            <a:xfrm>
              <a:off x="4631632" y="3199127"/>
              <a:ext cx="4565377" cy="414020"/>
            </a:xfrm>
            <a:prstGeom prst="rect">
              <a:avLst/>
            </a:prstGeom>
            <a:noFill/>
            <a:ln>
              <a:noFill/>
            </a:ln>
          </p:spPr>
          <p:txBody>
            <a:bodyPr wrap="square">
              <a:spAutoFit/>
            </a:bodyPr>
            <a:lstStyle/>
            <a:p>
              <a:pPr eaLnBrk="1" hangingPunct="1">
                <a:lnSpc>
                  <a:spcPct val="150000"/>
                </a:lnSpc>
              </a:pPr>
              <a:r>
                <a:rPr lang="zh-CN" altLang="en-US" sz="1400" dirty="0">
                  <a:latin typeface="微软雅黑 Light" panose="020B0502040204020203" pitchFamily="34" charset="-122"/>
                  <a:ea typeface="微软雅黑 Light" panose="020B0502040204020203" pitchFamily="34" charset="-122"/>
                </a:rPr>
                <a:t>小猫老板的魔法工具</a:t>
              </a:r>
            </a:p>
          </p:txBody>
        </p:sp>
        <p:cxnSp>
          <p:nvCxnSpPr>
            <p:cNvPr id="14" name="直接连接符 13"/>
            <p:cNvCxnSpPr/>
            <p:nvPr/>
          </p:nvCxnSpPr>
          <p:spPr>
            <a:xfrm>
              <a:off x="4459354" y="2597090"/>
              <a:ext cx="0" cy="127237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半闭框 14"/>
            <p:cNvSpPr/>
            <p:nvPr/>
          </p:nvSpPr>
          <p:spPr>
            <a:xfrm>
              <a:off x="2186606" y="2160104"/>
              <a:ext cx="463826" cy="416461"/>
            </a:xfrm>
            <a:prstGeom prst="halfFrame">
              <a:avLst>
                <a:gd name="adj1" fmla="val 0"/>
                <a:gd name="adj2" fmla="val 0"/>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sp>
          <p:nvSpPr>
            <p:cNvPr id="16" name="半闭框 15"/>
            <p:cNvSpPr/>
            <p:nvPr/>
          </p:nvSpPr>
          <p:spPr>
            <a:xfrm rot="10800000">
              <a:off x="9137373" y="3869466"/>
              <a:ext cx="463826" cy="416461"/>
            </a:xfrm>
            <a:prstGeom prst="halfFrame">
              <a:avLst>
                <a:gd name="adj1" fmla="val 0"/>
                <a:gd name="adj2" fmla="val 0"/>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14" presetClass="entr" presetSubtype="10" fill="hold"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randombar(horizont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简易计算器制作</a:t>
            </a:r>
          </a:p>
        </p:txBody>
      </p:sp>
      <p:pic>
        <p:nvPicPr>
          <p:cNvPr id="3" name="图片 2" descr="蓝莓猫"/>
          <p:cNvPicPr>
            <a:picLocks noChangeAspect="1"/>
          </p:cNvPicPr>
          <p:nvPr>
            <p:custDataLst>
              <p:tags r:id="rId1"/>
            </p:custDataLst>
          </p:nvPr>
        </p:nvPicPr>
        <p:blipFill>
          <a:blip r:embed="rId6"/>
          <a:stretch>
            <a:fillRect/>
          </a:stretch>
        </p:blipFill>
        <p:spPr>
          <a:xfrm>
            <a:off x="9351010" y="4608830"/>
            <a:ext cx="2249170" cy="2249170"/>
          </a:xfrm>
          <a:prstGeom prst="rect">
            <a:avLst/>
          </a:prstGeom>
        </p:spPr>
      </p:pic>
      <p:grpSp>
        <p:nvGrpSpPr>
          <p:cNvPr id="2" name="组合 1"/>
          <p:cNvGrpSpPr/>
          <p:nvPr/>
        </p:nvGrpSpPr>
        <p:grpSpPr>
          <a:xfrm>
            <a:off x="7534910" y="2298065"/>
            <a:ext cx="3773805" cy="2209800"/>
            <a:chOff x="11866" y="3619"/>
            <a:chExt cx="5943" cy="3480"/>
          </a:xfrm>
        </p:grpSpPr>
        <p:sp>
          <p:nvSpPr>
            <p:cNvPr id="4" name="圆角矩形标注 3"/>
            <p:cNvSpPr/>
            <p:nvPr>
              <p:custDataLst>
                <p:tags r:id="rId2"/>
              </p:custDataLst>
            </p:nvPr>
          </p:nvSpPr>
          <p:spPr>
            <a:xfrm flipH="1">
              <a:off x="11866" y="3619"/>
              <a:ext cx="5943" cy="3148"/>
            </a:xfrm>
            <a:prstGeom prst="wedgeRoundRectCallout">
              <a:avLst>
                <a:gd name="adj1" fmla="val -29337"/>
                <a:gd name="adj2" fmla="val 66391"/>
                <a:gd name="adj3" fmla="val 16667"/>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文本框 6"/>
            <p:cNvSpPr txBox="1"/>
            <p:nvPr>
              <p:custDataLst>
                <p:tags r:id="rId3"/>
              </p:custDataLst>
            </p:nvPr>
          </p:nvSpPr>
          <p:spPr>
            <a:xfrm>
              <a:off x="12204" y="3702"/>
              <a:ext cx="5495" cy="3397"/>
            </a:xfrm>
            <a:prstGeom prst="rect">
              <a:avLst/>
            </a:prstGeom>
            <a:noFill/>
          </p:spPr>
          <p:txBody>
            <a:bodyPr wrap="square" rtlCol="0">
              <a:noAutofit/>
            </a:bodyPr>
            <a:lstStyle/>
            <a:p>
              <a:r>
                <a:rPr lang="zh-CN" altLang="en-US" sz="2400">
                  <a:latin typeface="华文中宋" panose="02010600040101010101" charset="-122"/>
                  <a:ea typeface="华文中宋" panose="02010600040101010101" charset="-122"/>
                  <a:cs typeface="华文中宋" panose="02010600040101010101" charset="-122"/>
                </a:rPr>
                <a:t>现在就跟着小猫老板，来进行制作简易计算器的第一步</a:t>
              </a:r>
              <a:r>
                <a:rPr lang="en-US" altLang="zh-CN" sz="2400">
                  <a:latin typeface="华文中宋" panose="02010600040101010101" charset="-122"/>
                  <a:ea typeface="华文中宋" panose="02010600040101010101" charset="-122"/>
                  <a:cs typeface="华文中宋" panose="02010600040101010101" charset="-122"/>
                </a:rPr>
                <a:t>——c++</a:t>
              </a:r>
              <a:r>
                <a:rPr lang="zh-CN" altLang="en-US" sz="2400">
                  <a:latin typeface="华文中宋" panose="02010600040101010101" charset="-122"/>
                  <a:ea typeface="华文中宋" panose="02010600040101010101" charset="-122"/>
                  <a:cs typeface="华文中宋" panose="02010600040101010101" charset="-122"/>
                </a:rPr>
                <a:t>程序的基本框架和变量定义与输入。</a:t>
              </a:r>
            </a:p>
          </p:txBody>
        </p:sp>
      </p:grpSp>
      <p:sp>
        <p:nvSpPr>
          <p:cNvPr id="5" name="文本框 4"/>
          <p:cNvSpPr txBox="1"/>
          <p:nvPr/>
        </p:nvSpPr>
        <p:spPr>
          <a:xfrm>
            <a:off x="997585" y="1490345"/>
            <a:ext cx="7252970" cy="4892675"/>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rPr>
              <a:t>#include &lt;iostream&gt;</a:t>
            </a:r>
          </a:p>
          <a:p>
            <a:r>
              <a:rPr lang="zh-CN" altLang="en-US" sz="2400">
                <a:latin typeface="华文中宋" panose="02010600040101010101" charset="-122"/>
                <a:ea typeface="华文中宋" panose="02010600040101010101" charset="-122"/>
              </a:rPr>
              <a:t>using namespace std;</a:t>
            </a:r>
          </a:p>
          <a:p>
            <a:endParaRPr lang="zh-CN" altLang="en-US" sz="2400">
              <a:latin typeface="华文中宋" panose="02010600040101010101" charset="-122"/>
              <a:ea typeface="华文中宋" panose="02010600040101010101" charset="-122"/>
            </a:endParaRPr>
          </a:p>
          <a:p>
            <a:r>
              <a:rPr lang="zh-CN" altLang="en-US" sz="2400">
                <a:latin typeface="华文中宋" panose="02010600040101010101" charset="-122"/>
                <a:ea typeface="华文中宋" panose="02010600040101010101" charset="-122"/>
              </a:rPr>
              <a:t>int main()</a:t>
            </a:r>
          </a:p>
          <a:p>
            <a:r>
              <a:rPr lang="zh-CN" altLang="en-US" sz="2400">
                <a:latin typeface="华文中宋" panose="02010600040101010101" charset="-122"/>
                <a:ea typeface="华文中宋" panose="02010600040101010101" charset="-122"/>
              </a:rPr>
              <a:t>{</a:t>
            </a:r>
          </a:p>
          <a:p>
            <a:r>
              <a:rPr lang="zh-CN" altLang="en-US" sz="2400">
                <a:latin typeface="华文中宋" panose="02010600040101010101" charset="-122"/>
                <a:ea typeface="华文中宋" panose="02010600040101010101" charset="-122"/>
              </a:rPr>
              <a:t>	// 定义两个魔法数字</a:t>
            </a:r>
            <a:r>
              <a:rPr lang="en-US" altLang="zh-CN" sz="2400">
                <a:latin typeface="华文中宋" panose="02010600040101010101" charset="-122"/>
                <a:ea typeface="华文中宋" panose="02010600040101010101" charset="-122"/>
                <a:sym typeface="+mn-ea"/>
              </a:rPr>
              <a:t>num1</a:t>
            </a:r>
            <a:r>
              <a:rPr lang="zh-CN" altLang="en-US" sz="2400">
                <a:latin typeface="华文中宋" panose="02010600040101010101" charset="-122"/>
                <a:ea typeface="华文中宋" panose="02010600040101010101" charset="-122"/>
                <a:sym typeface="+mn-ea"/>
              </a:rPr>
              <a:t>, </a:t>
            </a:r>
            <a:r>
              <a:rPr lang="en-US" altLang="zh-CN" sz="2400">
                <a:latin typeface="华文中宋" panose="02010600040101010101" charset="-122"/>
                <a:ea typeface="华文中宋" panose="02010600040101010101" charset="-122"/>
                <a:sym typeface="+mn-ea"/>
              </a:rPr>
              <a:t>num2</a:t>
            </a:r>
            <a:endParaRPr lang="zh-CN" altLang="en-US" sz="2400">
              <a:latin typeface="华文中宋" panose="02010600040101010101" charset="-122"/>
              <a:ea typeface="华文中宋" panose="02010600040101010101" charset="-122"/>
            </a:endParaRPr>
          </a:p>
          <a:p>
            <a:r>
              <a:rPr lang="zh-CN" altLang="en-US" sz="2400">
                <a:latin typeface="华文中宋" panose="02010600040101010101" charset="-122"/>
                <a:ea typeface="华文中宋" panose="02010600040101010101" charset="-122"/>
              </a:rPr>
              <a:t>	int </a:t>
            </a:r>
            <a:r>
              <a:rPr lang="en-US" altLang="zh-CN" sz="2400">
                <a:latin typeface="华文中宋" panose="02010600040101010101" charset="-122"/>
                <a:ea typeface="华文中宋" panose="02010600040101010101" charset="-122"/>
              </a:rPr>
              <a:t>num1</a:t>
            </a:r>
            <a:r>
              <a:rPr lang="zh-CN" altLang="en-US" sz="2400">
                <a:latin typeface="华文中宋" panose="02010600040101010101" charset="-122"/>
                <a:ea typeface="华文中宋" panose="02010600040101010101" charset="-122"/>
              </a:rPr>
              <a:t>, </a:t>
            </a:r>
            <a:r>
              <a:rPr lang="en-US" altLang="zh-CN" sz="2400">
                <a:latin typeface="华文中宋" panose="02010600040101010101" charset="-122"/>
                <a:ea typeface="华文中宋" panose="02010600040101010101" charset="-122"/>
              </a:rPr>
              <a:t>num2</a:t>
            </a:r>
            <a:r>
              <a:rPr lang="zh-CN" altLang="en-US" sz="2400">
                <a:latin typeface="华文中宋" panose="02010600040101010101" charset="-122"/>
                <a:ea typeface="华文中宋" panose="02010600040101010101" charset="-122"/>
              </a:rPr>
              <a:t>;</a:t>
            </a:r>
          </a:p>
          <a:p>
            <a:endParaRPr lang="zh-CN" altLang="en-US" sz="2400">
              <a:latin typeface="华文中宋" panose="02010600040101010101" charset="-122"/>
              <a:ea typeface="华文中宋" panose="02010600040101010101" charset="-122"/>
            </a:endParaRPr>
          </a:p>
          <a:p>
            <a:r>
              <a:rPr lang="zh-CN" altLang="en-US" sz="2400">
                <a:latin typeface="华文中宋" panose="02010600040101010101" charset="-122"/>
                <a:ea typeface="华文中宋" panose="02010600040101010101" charset="-122"/>
              </a:rPr>
              <a:t>	// 喵喵，这里为</a:t>
            </a:r>
            <a:r>
              <a:rPr lang="en-US" altLang="zh-CN" sz="2400">
                <a:latin typeface="华文中宋" panose="02010600040101010101" charset="-122"/>
                <a:ea typeface="华文中宋" panose="02010600040101010101" charset="-122"/>
                <a:sym typeface="+mn-ea"/>
              </a:rPr>
              <a:t>num1</a:t>
            </a:r>
            <a:r>
              <a:rPr lang="zh-CN" altLang="en-US" sz="2400">
                <a:latin typeface="华文中宋" panose="02010600040101010101" charset="-122"/>
                <a:ea typeface="华文中宋" panose="02010600040101010101" charset="-122"/>
                <a:sym typeface="+mn-ea"/>
              </a:rPr>
              <a:t>, </a:t>
            </a:r>
            <a:r>
              <a:rPr lang="en-US" altLang="zh-CN" sz="2400">
                <a:latin typeface="华文中宋" panose="02010600040101010101" charset="-122"/>
                <a:ea typeface="华文中宋" panose="02010600040101010101" charset="-122"/>
                <a:sym typeface="+mn-ea"/>
              </a:rPr>
              <a:t>num2</a:t>
            </a:r>
            <a:r>
              <a:rPr lang="zh-CN" altLang="en-US" sz="2400">
                <a:latin typeface="华文中宋" panose="02010600040101010101" charset="-122"/>
                <a:ea typeface="华文中宋" panose="02010600040101010101" charset="-122"/>
              </a:rPr>
              <a:t>输入两个值</a:t>
            </a:r>
          </a:p>
          <a:p>
            <a:r>
              <a:rPr lang="zh-CN" altLang="en-US" sz="2400">
                <a:latin typeface="华文中宋" panose="02010600040101010101" charset="-122"/>
                <a:ea typeface="华文中宋" panose="02010600040101010101" charset="-122"/>
              </a:rPr>
              <a:t>	cin &gt;&gt; </a:t>
            </a:r>
            <a:r>
              <a:rPr lang="en-US" altLang="zh-CN" sz="2400">
                <a:latin typeface="华文中宋" panose="02010600040101010101" charset="-122"/>
                <a:ea typeface="华文中宋" panose="02010600040101010101" charset="-122"/>
                <a:sym typeface="+mn-ea"/>
              </a:rPr>
              <a:t>num1</a:t>
            </a:r>
            <a:r>
              <a:rPr lang="zh-CN" altLang="en-US" sz="2400">
                <a:latin typeface="华文中宋" panose="02010600040101010101" charset="-122"/>
                <a:ea typeface="华文中宋" panose="02010600040101010101" charset="-122"/>
              </a:rPr>
              <a:t> &gt;&gt; </a:t>
            </a:r>
            <a:r>
              <a:rPr lang="en-US" altLang="zh-CN" sz="2400">
                <a:latin typeface="华文中宋" panose="02010600040101010101" charset="-122"/>
                <a:ea typeface="华文中宋" panose="02010600040101010101" charset="-122"/>
                <a:sym typeface="+mn-ea"/>
              </a:rPr>
              <a:t>num2</a:t>
            </a:r>
            <a:r>
              <a:rPr lang="zh-CN" altLang="en-US" sz="2400">
                <a:latin typeface="华文中宋" panose="02010600040101010101" charset="-122"/>
                <a:ea typeface="华文中宋" panose="02010600040101010101" charset="-122"/>
              </a:rPr>
              <a:t>;</a:t>
            </a:r>
          </a:p>
          <a:p>
            <a:endParaRPr lang="zh-CN" altLang="en-US" sz="2400">
              <a:latin typeface="华文中宋" panose="02010600040101010101" charset="-122"/>
              <a:ea typeface="华文中宋" panose="02010600040101010101" charset="-122"/>
            </a:endParaRPr>
          </a:p>
          <a:p>
            <a:r>
              <a:rPr lang="zh-CN" altLang="en-US" sz="2400">
                <a:latin typeface="华文中宋" panose="02010600040101010101" charset="-122"/>
                <a:ea typeface="华文中宋" panose="02010600040101010101" charset="-122"/>
              </a:rPr>
              <a:t>	…………</a:t>
            </a:r>
          </a:p>
          <a:p>
            <a:r>
              <a:rPr lang="zh-CN" altLang="en-US" sz="2400">
                <a:latin typeface="华文中宋" panose="02010600040101010101" charset="-122"/>
                <a:ea typeface="华文中宋" panose="02010600040101010101" charset="-122"/>
              </a:rPr>
              <a:t>}</a:t>
            </a:r>
          </a:p>
        </p:txBody>
      </p:sp>
    </p:spTree>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par>
                          <p:cTn id="17" fill="hold">
                            <p:stCondLst>
                              <p:cond delay="500"/>
                            </p:stCondLst>
                            <p:childTnLst>
                              <p:par>
                                <p:cTn id="18" presetID="14" presetClass="entr" presetSubtype="10"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randombar(horizontal)">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5" grpId="0"/>
      <p:bldP spid="5"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6" cstate="email"/>
          <a:srcRect/>
          <a:stretch>
            <a:fillRect/>
          </a:stretch>
        </p:blipFill>
        <p:spPr>
          <a:xfrm>
            <a:off x="0" y="1869440"/>
            <a:ext cx="2846705" cy="4988560"/>
          </a:xfrm>
          <a:prstGeom prst="rect">
            <a:avLst/>
          </a:prstGeom>
        </p:spPr>
      </p:pic>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简易计算器制作</a:t>
            </a:r>
          </a:p>
        </p:txBody>
      </p:sp>
      <p:pic>
        <p:nvPicPr>
          <p:cNvPr id="3" name="图片 2" descr="蓝莓猫"/>
          <p:cNvPicPr>
            <a:picLocks noChangeAspect="1"/>
          </p:cNvPicPr>
          <p:nvPr>
            <p:custDataLst>
              <p:tags r:id="rId1"/>
            </p:custDataLst>
          </p:nvPr>
        </p:nvPicPr>
        <p:blipFill>
          <a:blip r:embed="rId7"/>
          <a:stretch>
            <a:fillRect/>
          </a:stretch>
        </p:blipFill>
        <p:spPr>
          <a:xfrm>
            <a:off x="9351010" y="4608830"/>
            <a:ext cx="2249170" cy="2249170"/>
          </a:xfrm>
          <a:prstGeom prst="rect">
            <a:avLst/>
          </a:prstGeom>
        </p:spPr>
      </p:pic>
      <p:grpSp>
        <p:nvGrpSpPr>
          <p:cNvPr id="2" name="组合 1"/>
          <p:cNvGrpSpPr/>
          <p:nvPr/>
        </p:nvGrpSpPr>
        <p:grpSpPr>
          <a:xfrm>
            <a:off x="7534910" y="2298065"/>
            <a:ext cx="3773805" cy="2454910"/>
            <a:chOff x="11866" y="3619"/>
            <a:chExt cx="5943" cy="3866"/>
          </a:xfrm>
        </p:grpSpPr>
        <p:sp>
          <p:nvSpPr>
            <p:cNvPr id="4" name="圆角矩形标注 3"/>
            <p:cNvSpPr/>
            <p:nvPr>
              <p:custDataLst>
                <p:tags r:id="rId2"/>
              </p:custDataLst>
            </p:nvPr>
          </p:nvSpPr>
          <p:spPr>
            <a:xfrm flipH="1">
              <a:off x="11866" y="3619"/>
              <a:ext cx="5943" cy="3148"/>
            </a:xfrm>
            <a:prstGeom prst="wedgeRoundRectCallout">
              <a:avLst>
                <a:gd name="adj1" fmla="val -29337"/>
                <a:gd name="adj2" fmla="val 66391"/>
                <a:gd name="adj3" fmla="val 16667"/>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文本框 6"/>
            <p:cNvSpPr txBox="1"/>
            <p:nvPr>
              <p:custDataLst>
                <p:tags r:id="rId3"/>
              </p:custDataLst>
            </p:nvPr>
          </p:nvSpPr>
          <p:spPr>
            <a:xfrm>
              <a:off x="12314" y="4088"/>
              <a:ext cx="5495" cy="3397"/>
            </a:xfrm>
            <a:prstGeom prst="rect">
              <a:avLst/>
            </a:prstGeom>
            <a:noFill/>
          </p:spPr>
          <p:txBody>
            <a:bodyPr wrap="square" rtlCol="0">
              <a:noAutofit/>
            </a:bodyPr>
            <a:lstStyle/>
            <a:p>
              <a:r>
                <a:rPr lang="zh-CN" altLang="en-US" sz="2400">
                  <a:latin typeface="华文中宋" panose="02010600040101010101" charset="-122"/>
                  <a:ea typeface="华文中宋" panose="02010600040101010101" charset="-122"/>
                  <a:cs typeface="华文中宋" panose="02010600040101010101" charset="-122"/>
                </a:rPr>
                <a:t>接下来进行第二部分</a:t>
              </a:r>
              <a:r>
                <a:rPr lang="en-US" altLang="zh-CN" sz="2400">
                  <a:latin typeface="华文中宋" panose="02010600040101010101" charset="-122"/>
                  <a:ea typeface="华文中宋" panose="02010600040101010101" charset="-122"/>
                  <a:cs typeface="华文中宋" panose="02010600040101010101" charset="-122"/>
                </a:rPr>
                <a:t>——</a:t>
              </a:r>
              <a:r>
                <a:rPr lang="zh-CN" altLang="en-US" sz="2400">
                  <a:latin typeface="华文中宋" panose="02010600040101010101" charset="-122"/>
                  <a:ea typeface="华文中宋" panose="02010600040101010101" charset="-122"/>
                  <a:cs typeface="华文中宋" panose="02010600040101010101" charset="-122"/>
                </a:rPr>
                <a:t>运算符的运用和结果的输出。</a:t>
              </a:r>
            </a:p>
          </p:txBody>
        </p:sp>
      </p:grpSp>
      <p:sp>
        <p:nvSpPr>
          <p:cNvPr id="9" name="文本框 8"/>
          <p:cNvSpPr txBox="1"/>
          <p:nvPr/>
        </p:nvSpPr>
        <p:spPr>
          <a:xfrm>
            <a:off x="2942590" y="1570990"/>
            <a:ext cx="5205730" cy="4707890"/>
          </a:xfrm>
          <a:prstGeom prst="rect">
            <a:avLst/>
          </a:prstGeom>
          <a:noFill/>
        </p:spPr>
        <p:txBody>
          <a:bodyPr wrap="square" rtlCol="0">
            <a:spAutoFit/>
          </a:bodyPr>
          <a:lstStyle/>
          <a:p>
            <a:r>
              <a:rPr lang="zh-CN" altLang="en-US" sz="2000">
                <a:latin typeface="华文中宋" panose="02010600040101010101" charset="-122"/>
                <a:ea typeface="华文中宋" panose="02010600040101010101" charset="-122"/>
              </a:rPr>
              <a:t>#include &lt;iostream&gt;</a:t>
            </a:r>
          </a:p>
          <a:p>
            <a:r>
              <a:rPr lang="zh-CN" altLang="en-US" sz="2000">
                <a:latin typeface="华文中宋" panose="02010600040101010101" charset="-122"/>
                <a:ea typeface="华文中宋" panose="02010600040101010101" charset="-122"/>
              </a:rPr>
              <a:t>using namespace std;</a:t>
            </a: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rPr>
              <a:t>int main()</a:t>
            </a:r>
          </a:p>
          <a:p>
            <a:r>
              <a:rPr lang="zh-CN" altLang="en-US" sz="2000">
                <a:latin typeface="华文中宋" panose="02010600040101010101" charset="-122"/>
                <a:ea typeface="华文中宋" panose="02010600040101010101" charset="-122"/>
              </a:rPr>
              <a:t>{</a:t>
            </a: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rPr>
              <a:t> </a:t>
            </a:r>
            <a:r>
              <a:rPr lang="en-US" altLang="zh-CN" sz="2000">
                <a:latin typeface="华文中宋" panose="02010600040101010101" charset="-122"/>
                <a:ea typeface="华文中宋" panose="02010600040101010101" charset="-122"/>
              </a:rPr>
              <a:t>   …………</a:t>
            </a:r>
            <a:endParaRPr lang="zh-CN" altLang="en-US" sz="2000">
              <a:latin typeface="华文中宋" panose="02010600040101010101" charset="-122"/>
              <a:ea typeface="华文中宋" panose="02010600040101010101" charset="-122"/>
            </a:endParaRP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rPr>
              <a:t>    // 加法计算</a:t>
            </a:r>
          </a:p>
          <a:p>
            <a:r>
              <a:rPr lang="zh-CN" altLang="en-US" sz="2000">
                <a:latin typeface="华文中宋" panose="02010600040101010101" charset="-122"/>
                <a:ea typeface="华文中宋" panose="02010600040101010101" charset="-122"/>
              </a:rPr>
              <a:t>    cout &lt;&lt; num1 </a:t>
            </a:r>
            <a:r>
              <a:rPr lang="en-US" altLang="zh-CN" sz="2000">
                <a:latin typeface="华文中宋" panose="02010600040101010101" charset="-122"/>
                <a:ea typeface="华文中宋" panose="02010600040101010101" charset="-122"/>
              </a:rPr>
              <a:t>+</a:t>
            </a:r>
            <a:r>
              <a:rPr lang="zh-CN" altLang="en-US" sz="2000">
                <a:latin typeface="华文中宋" panose="02010600040101010101" charset="-122"/>
                <a:ea typeface="华文中宋" panose="02010600040101010101" charset="-122"/>
              </a:rPr>
              <a:t> num2 &lt;&lt; endl;</a:t>
            </a: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rPr>
              <a:t>    // 减法计算</a:t>
            </a:r>
          </a:p>
          <a:p>
            <a:r>
              <a:rPr lang="zh-CN" altLang="en-US" sz="2000">
                <a:latin typeface="华文中宋" panose="02010600040101010101" charset="-122"/>
                <a:ea typeface="华文中宋" panose="02010600040101010101" charset="-122"/>
              </a:rPr>
              <a:t>    cout &lt;&lt; num1 </a:t>
            </a:r>
            <a:r>
              <a:rPr lang="en-US" altLang="zh-CN" sz="2000">
                <a:latin typeface="华文中宋" panose="02010600040101010101" charset="-122"/>
                <a:ea typeface="华文中宋" panose="02010600040101010101" charset="-122"/>
              </a:rPr>
              <a:t>-</a:t>
            </a:r>
            <a:r>
              <a:rPr lang="zh-CN" altLang="en-US" sz="2000">
                <a:latin typeface="华文中宋" panose="02010600040101010101" charset="-122"/>
                <a:ea typeface="华文中宋" panose="02010600040101010101" charset="-122"/>
              </a:rPr>
              <a:t> num2 &lt;&lt; endl;</a:t>
            </a: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rPr>
              <a:t> }</a:t>
            </a:r>
          </a:p>
        </p:txBody>
      </p:sp>
    </p:spTree>
  </p:cSld>
  <p:clrMapOvr>
    <a:masterClrMapping/>
  </p:clrMapOvr>
  <mc:AlternateContent xmlns:mc="http://schemas.openxmlformats.org/markup-compatibility/2006" xmlns:p14="http://schemas.microsoft.com/office/powerpoint/2010/main">
    <mc:Choice Requires="p14">
      <p:transition spd="slow">
        <p:cover dir="d"/>
      </p:transition>
    </mc:Choice>
    <mc:Fallback xmlns="">
      <p:transition spd="slow">
        <p:cover dir="d"/>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par>
                          <p:cTn id="12" fill="hold">
                            <p:stCondLst>
                              <p:cond delay="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500"/>
                            </p:stCondLst>
                            <p:childTnLst>
                              <p:par>
                                <p:cTn id="17" presetID="14" presetClass="entr" presetSubtype="1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randombar(horizontal)">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ppt_x"/>
                                          </p:val>
                                        </p:tav>
                                        <p:tav tm="100000">
                                          <p:val>
                                            <p:strVal val="#ppt_x"/>
                                          </p:val>
                                        </p:tav>
                                      </p:tavLst>
                                    </p:anim>
                                    <p:anim calcmode="lin" valueType="num">
                                      <p:cBhvr additive="base">
                                        <p:cTn id="25" dur="500" fill="hold"/>
                                        <p:tgtEl>
                                          <p:spTgt spid="9"/>
                                        </p:tgtEl>
                                        <p:attrNameLst>
                                          <p:attrName>ppt_y</p:attrName>
                                        </p:attrNameLst>
                                      </p:cBhvr>
                                      <p:tavLst>
                                        <p:tav tm="0">
                                          <p:val>
                                            <p:strVal val="1+#ppt_h/2"/>
                                          </p:val>
                                        </p:tav>
                                        <p:tav tm="100000">
                                          <p:val>
                                            <p:strVal val="#ppt_y"/>
                                          </p:val>
                                        </p:tav>
                                      </p:tavLst>
                                    </p:anim>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9" grpId="0"/>
      <p:bldP spid="9"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简易计算器制作</a:t>
            </a:r>
          </a:p>
        </p:txBody>
      </p:sp>
      <p:pic>
        <p:nvPicPr>
          <p:cNvPr id="3" name="图片 2" descr="蓝莓猫"/>
          <p:cNvPicPr>
            <a:picLocks noChangeAspect="1"/>
          </p:cNvPicPr>
          <p:nvPr>
            <p:custDataLst>
              <p:tags r:id="rId1"/>
            </p:custDataLst>
          </p:nvPr>
        </p:nvPicPr>
        <p:blipFill>
          <a:blip r:embed="rId6"/>
          <a:stretch>
            <a:fillRect/>
          </a:stretch>
        </p:blipFill>
        <p:spPr>
          <a:xfrm>
            <a:off x="9351010" y="4608830"/>
            <a:ext cx="2249170" cy="2249170"/>
          </a:xfrm>
          <a:prstGeom prst="rect">
            <a:avLst/>
          </a:prstGeom>
        </p:spPr>
      </p:pic>
      <p:grpSp>
        <p:nvGrpSpPr>
          <p:cNvPr id="2" name="组合 1"/>
          <p:cNvGrpSpPr/>
          <p:nvPr/>
        </p:nvGrpSpPr>
        <p:grpSpPr>
          <a:xfrm>
            <a:off x="7534910" y="2298065"/>
            <a:ext cx="3773805" cy="2454910"/>
            <a:chOff x="11866" y="3619"/>
            <a:chExt cx="5943" cy="3866"/>
          </a:xfrm>
        </p:grpSpPr>
        <p:sp>
          <p:nvSpPr>
            <p:cNvPr id="4" name="圆角矩形标注 3"/>
            <p:cNvSpPr/>
            <p:nvPr>
              <p:custDataLst>
                <p:tags r:id="rId2"/>
              </p:custDataLst>
            </p:nvPr>
          </p:nvSpPr>
          <p:spPr>
            <a:xfrm flipH="1">
              <a:off x="11866" y="3619"/>
              <a:ext cx="5943" cy="3148"/>
            </a:xfrm>
            <a:prstGeom prst="wedgeRoundRectCallout">
              <a:avLst>
                <a:gd name="adj1" fmla="val -29337"/>
                <a:gd name="adj2" fmla="val 66391"/>
                <a:gd name="adj3" fmla="val 16667"/>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文本框 6"/>
            <p:cNvSpPr txBox="1"/>
            <p:nvPr>
              <p:custDataLst>
                <p:tags r:id="rId3"/>
              </p:custDataLst>
            </p:nvPr>
          </p:nvSpPr>
          <p:spPr>
            <a:xfrm>
              <a:off x="12314" y="4088"/>
              <a:ext cx="5495" cy="3397"/>
            </a:xfrm>
            <a:prstGeom prst="rect">
              <a:avLst/>
            </a:prstGeom>
            <a:noFill/>
          </p:spPr>
          <p:txBody>
            <a:bodyPr wrap="square" rtlCol="0">
              <a:noAutofit/>
            </a:bodyPr>
            <a:lstStyle/>
            <a:p>
              <a:r>
                <a:rPr lang="zh-CN" altLang="en-US" sz="2400">
                  <a:latin typeface="华文中宋" panose="02010600040101010101" charset="-122"/>
                  <a:ea typeface="华文中宋" panose="02010600040101010101" charset="-122"/>
                  <a:cs typeface="华文中宋" panose="02010600040101010101" charset="-122"/>
                </a:rPr>
                <a:t>接下来进行第二部分</a:t>
              </a:r>
              <a:r>
                <a:rPr lang="en-US" altLang="zh-CN" sz="2400">
                  <a:latin typeface="华文中宋" panose="02010600040101010101" charset="-122"/>
                  <a:ea typeface="华文中宋" panose="02010600040101010101" charset="-122"/>
                  <a:cs typeface="华文中宋" panose="02010600040101010101" charset="-122"/>
                </a:rPr>
                <a:t>——</a:t>
              </a:r>
              <a:r>
                <a:rPr lang="zh-CN" altLang="en-US" sz="2400">
                  <a:latin typeface="华文中宋" panose="02010600040101010101" charset="-122"/>
                  <a:ea typeface="华文中宋" panose="02010600040101010101" charset="-122"/>
                  <a:cs typeface="华文中宋" panose="02010600040101010101" charset="-122"/>
                </a:rPr>
                <a:t>运算符的运用和结果的输出。</a:t>
              </a:r>
            </a:p>
          </p:txBody>
        </p:sp>
      </p:grpSp>
      <p:pic>
        <p:nvPicPr>
          <p:cNvPr id="8" name="图片 7"/>
          <p:cNvPicPr>
            <a:picLocks noChangeAspect="1"/>
          </p:cNvPicPr>
          <p:nvPr/>
        </p:nvPicPr>
        <p:blipFill rotWithShape="1">
          <a:blip r:embed="rId7" cstate="email"/>
          <a:srcRect/>
          <a:stretch>
            <a:fillRect/>
          </a:stretch>
        </p:blipFill>
        <p:spPr>
          <a:xfrm>
            <a:off x="0" y="1869440"/>
            <a:ext cx="2846705" cy="4988560"/>
          </a:xfrm>
          <a:prstGeom prst="rect">
            <a:avLst/>
          </a:prstGeom>
        </p:spPr>
      </p:pic>
      <p:sp>
        <p:nvSpPr>
          <p:cNvPr id="5" name="文本框 4"/>
          <p:cNvSpPr txBox="1"/>
          <p:nvPr/>
        </p:nvSpPr>
        <p:spPr>
          <a:xfrm>
            <a:off x="2942590" y="1570990"/>
            <a:ext cx="5205730" cy="5323205"/>
          </a:xfrm>
          <a:prstGeom prst="rect">
            <a:avLst/>
          </a:prstGeom>
          <a:noFill/>
        </p:spPr>
        <p:txBody>
          <a:bodyPr wrap="square" rtlCol="0">
            <a:spAutoFit/>
          </a:bodyPr>
          <a:lstStyle/>
          <a:p>
            <a:r>
              <a:rPr lang="zh-CN" altLang="en-US" sz="2000">
                <a:latin typeface="华文中宋" panose="02010600040101010101" charset="-122"/>
                <a:ea typeface="华文中宋" panose="02010600040101010101" charset="-122"/>
              </a:rPr>
              <a:t>#include &lt;iostream&gt;</a:t>
            </a:r>
          </a:p>
          <a:p>
            <a:r>
              <a:rPr lang="zh-CN" altLang="en-US" sz="2000">
                <a:latin typeface="华文中宋" panose="02010600040101010101" charset="-122"/>
                <a:ea typeface="华文中宋" panose="02010600040101010101" charset="-122"/>
              </a:rPr>
              <a:t>using namespace std;</a:t>
            </a: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rPr>
              <a:t>int main()</a:t>
            </a:r>
          </a:p>
          <a:p>
            <a:r>
              <a:rPr lang="zh-CN" altLang="en-US" sz="2000">
                <a:latin typeface="华文中宋" panose="02010600040101010101" charset="-122"/>
                <a:ea typeface="华文中宋" panose="02010600040101010101" charset="-122"/>
              </a:rPr>
              <a:t>{</a:t>
            </a: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rPr>
              <a:t> </a:t>
            </a:r>
            <a:r>
              <a:rPr lang="en-US" altLang="zh-CN" sz="2000">
                <a:latin typeface="华文中宋" panose="02010600040101010101" charset="-122"/>
                <a:ea typeface="华文中宋" panose="02010600040101010101" charset="-122"/>
              </a:rPr>
              <a:t>   …………</a:t>
            </a:r>
            <a:endParaRPr lang="zh-CN" altLang="en-US" sz="2000">
              <a:latin typeface="华文中宋" panose="02010600040101010101" charset="-122"/>
              <a:ea typeface="华文中宋" panose="02010600040101010101" charset="-122"/>
            </a:endParaRP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rPr>
              <a:t>    // 乘法计算</a:t>
            </a:r>
          </a:p>
          <a:p>
            <a:r>
              <a:rPr lang="zh-CN" altLang="en-US" sz="2000">
                <a:latin typeface="华文中宋" panose="02010600040101010101" charset="-122"/>
                <a:ea typeface="华文中宋" panose="02010600040101010101" charset="-122"/>
              </a:rPr>
              <a:t>    cout &lt;&lt; num1 * num2 &lt;&lt; endl;</a:t>
            </a: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rPr>
              <a:t>    // 除法计算</a:t>
            </a:r>
          </a:p>
          <a:p>
            <a:r>
              <a:rPr lang="zh-CN" altLang="en-US" sz="2000">
                <a:latin typeface="华文中宋" panose="02010600040101010101" charset="-122"/>
                <a:ea typeface="华文中宋" panose="02010600040101010101" charset="-122"/>
              </a:rPr>
              <a:t>    cout &lt;&lt; num1 / num2 &lt;&lt; endl;</a:t>
            </a: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rPr>
              <a:t> </a:t>
            </a:r>
            <a:r>
              <a:rPr lang="en-US" altLang="zh-CN" sz="2000">
                <a:latin typeface="华文中宋" panose="02010600040101010101" charset="-122"/>
                <a:ea typeface="华文中宋" panose="02010600040101010101" charset="-122"/>
              </a:rPr>
              <a:t>   return 0; // </a:t>
            </a:r>
            <a:r>
              <a:rPr lang="zh-CN" altLang="en-US" sz="2000">
                <a:latin typeface="华文中宋" panose="02010600040101010101" charset="-122"/>
                <a:ea typeface="华文中宋" panose="02010600040101010101" charset="-122"/>
              </a:rPr>
              <a:t>别忘了这个哦喵</a:t>
            </a:r>
            <a:r>
              <a:rPr lang="en-US" altLang="zh-CN" sz="2000">
                <a:latin typeface="华文中宋" panose="02010600040101010101" charset="-122"/>
                <a:ea typeface="华文中宋" panose="02010600040101010101" charset="-122"/>
              </a:rPr>
              <a:t>~</a:t>
            </a:r>
            <a:endParaRPr lang="zh-CN" altLang="en-US" sz="2000">
              <a:latin typeface="华文中宋" panose="02010600040101010101" charset="-122"/>
              <a:ea typeface="华文中宋" panose="02010600040101010101" charset="-122"/>
            </a:endParaRP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rPr>
              <a:t> }</a:t>
            </a:r>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5" grpId="0"/>
      <p:bldP spid="5"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简易计算器制作</a:t>
            </a:r>
            <a:r>
              <a:rPr lang="en-US" altLang="zh-CN" dirty="0">
                <a:latin typeface="汉仪夏日体W" charset="0"/>
                <a:ea typeface="汉仪夏日体W" charset="0"/>
                <a:cs typeface="汉仪夏日体W" charset="0"/>
              </a:rPr>
              <a:t> —— </a:t>
            </a:r>
            <a:r>
              <a:rPr lang="zh-CN" altLang="en-US" dirty="0">
                <a:latin typeface="汉仪夏日体W" charset="0"/>
                <a:ea typeface="汉仪夏日体W" charset="0"/>
                <a:cs typeface="汉仪夏日体W" charset="0"/>
              </a:rPr>
              <a:t>完整代码展示</a:t>
            </a:r>
          </a:p>
        </p:txBody>
      </p:sp>
      <p:sp>
        <p:nvSpPr>
          <p:cNvPr id="2" name="文本框 1"/>
          <p:cNvSpPr txBox="1"/>
          <p:nvPr/>
        </p:nvSpPr>
        <p:spPr>
          <a:xfrm>
            <a:off x="246380" y="1501140"/>
            <a:ext cx="5122545" cy="5077460"/>
          </a:xfrm>
          <a:prstGeom prst="rect">
            <a:avLst/>
          </a:prstGeom>
          <a:noFill/>
        </p:spPr>
        <p:txBody>
          <a:bodyPr wrap="square" rtlCol="0">
            <a:spAutoFit/>
          </a:bodyPr>
          <a:lstStyle/>
          <a:p>
            <a:r>
              <a:rPr lang="zh-CN" altLang="en-US">
                <a:latin typeface="华文中宋" panose="02010600040101010101" charset="-122"/>
                <a:ea typeface="华文中宋" panose="02010600040101010101" charset="-122"/>
                <a:sym typeface="+mn-ea"/>
              </a:rPr>
              <a:t>#include &lt;iostream&gt;</a:t>
            </a:r>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using namespace std;</a:t>
            </a:r>
            <a:endParaRPr lang="zh-CN" altLang="en-US">
              <a:latin typeface="华文中宋" panose="02010600040101010101" charset="-122"/>
              <a:ea typeface="华文中宋" panose="02010600040101010101" charset="-122"/>
            </a:endParaRPr>
          </a:p>
          <a:p>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int main()</a:t>
            </a:r>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a:t>
            </a:r>
            <a:endParaRPr lang="zh-CN" altLang="en-US">
              <a:latin typeface="华文中宋" panose="02010600040101010101" charset="-122"/>
              <a:ea typeface="华文中宋" panose="02010600040101010101" charset="-122"/>
            </a:endParaRPr>
          </a:p>
          <a:p>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a:t>
            </a:r>
            <a:r>
              <a:rPr lang="en-US" altLang="zh-CN">
                <a:latin typeface="华文中宋" panose="02010600040101010101" charset="-122"/>
                <a:ea typeface="华文中宋" panose="02010600040101010101" charset="-122"/>
                <a:sym typeface="+mn-ea"/>
              </a:rPr>
              <a:t>   </a:t>
            </a:r>
            <a:r>
              <a:rPr lang="zh-CN" altLang="en-US">
                <a:latin typeface="华文中宋" panose="02010600040101010101" charset="-122"/>
                <a:ea typeface="华文中宋" panose="02010600040101010101" charset="-122"/>
                <a:sym typeface="+mn-ea"/>
              </a:rPr>
              <a:t>// 定义两个魔法数字</a:t>
            </a:r>
            <a:r>
              <a:rPr lang="en-US" altLang="zh-CN">
                <a:latin typeface="华文中宋" panose="02010600040101010101" charset="-122"/>
                <a:ea typeface="华文中宋" panose="02010600040101010101" charset="-122"/>
                <a:sym typeface="+mn-ea"/>
              </a:rPr>
              <a:t>num1</a:t>
            </a:r>
            <a:r>
              <a:rPr lang="zh-CN" altLang="en-US">
                <a:latin typeface="华文中宋" panose="02010600040101010101" charset="-122"/>
                <a:ea typeface="华文中宋" panose="02010600040101010101" charset="-122"/>
                <a:sym typeface="+mn-ea"/>
              </a:rPr>
              <a:t>, </a:t>
            </a:r>
            <a:r>
              <a:rPr lang="en-US" altLang="zh-CN">
                <a:latin typeface="华文中宋" panose="02010600040101010101" charset="-122"/>
                <a:ea typeface="华文中宋" panose="02010600040101010101" charset="-122"/>
                <a:sym typeface="+mn-ea"/>
              </a:rPr>
              <a:t>num2</a:t>
            </a:r>
            <a:endParaRPr lang="zh-CN" altLang="en-US">
              <a:latin typeface="华文中宋" panose="02010600040101010101" charset="-122"/>
              <a:ea typeface="华文中宋" panose="02010600040101010101" charset="-122"/>
            </a:endParaRPr>
          </a:p>
          <a:p>
            <a:r>
              <a:rPr lang="en-US" altLang="zh-CN">
                <a:latin typeface="华文中宋" panose="02010600040101010101" charset="-122"/>
                <a:ea typeface="华文中宋" panose="02010600040101010101" charset="-122"/>
                <a:sym typeface="+mn-ea"/>
              </a:rPr>
              <a:t>    </a:t>
            </a:r>
            <a:r>
              <a:rPr lang="zh-CN" altLang="en-US">
                <a:latin typeface="华文中宋" panose="02010600040101010101" charset="-122"/>
                <a:ea typeface="华文中宋" panose="02010600040101010101" charset="-122"/>
                <a:sym typeface="+mn-ea"/>
              </a:rPr>
              <a:t>int </a:t>
            </a:r>
            <a:r>
              <a:rPr lang="en-US" altLang="zh-CN">
                <a:latin typeface="华文中宋" panose="02010600040101010101" charset="-122"/>
                <a:ea typeface="华文中宋" panose="02010600040101010101" charset="-122"/>
                <a:sym typeface="+mn-ea"/>
              </a:rPr>
              <a:t>num1</a:t>
            </a:r>
            <a:r>
              <a:rPr lang="zh-CN" altLang="en-US">
                <a:latin typeface="华文中宋" panose="02010600040101010101" charset="-122"/>
                <a:ea typeface="华文中宋" panose="02010600040101010101" charset="-122"/>
                <a:sym typeface="+mn-ea"/>
              </a:rPr>
              <a:t>, </a:t>
            </a:r>
            <a:r>
              <a:rPr lang="en-US" altLang="zh-CN">
                <a:latin typeface="华文中宋" panose="02010600040101010101" charset="-122"/>
                <a:ea typeface="华文中宋" panose="02010600040101010101" charset="-122"/>
                <a:sym typeface="+mn-ea"/>
              </a:rPr>
              <a:t>num2</a:t>
            </a:r>
            <a:r>
              <a:rPr lang="zh-CN" altLang="en-US">
                <a:latin typeface="华文中宋" panose="02010600040101010101" charset="-122"/>
                <a:ea typeface="华文中宋" panose="02010600040101010101" charset="-122"/>
                <a:sym typeface="+mn-ea"/>
              </a:rPr>
              <a:t>;</a:t>
            </a:r>
            <a:endParaRPr lang="zh-CN" altLang="en-US">
              <a:latin typeface="华文中宋" panose="02010600040101010101" charset="-122"/>
              <a:ea typeface="华文中宋" panose="02010600040101010101" charset="-122"/>
            </a:endParaRPr>
          </a:p>
          <a:p>
            <a:endParaRPr lang="zh-CN" altLang="en-US">
              <a:latin typeface="华文中宋" panose="02010600040101010101" charset="-122"/>
              <a:ea typeface="华文中宋" panose="02010600040101010101" charset="-122"/>
            </a:endParaRPr>
          </a:p>
          <a:p>
            <a:r>
              <a:rPr lang="en-US" altLang="zh-CN">
                <a:latin typeface="华文中宋" panose="02010600040101010101" charset="-122"/>
                <a:ea typeface="华文中宋" panose="02010600040101010101" charset="-122"/>
                <a:sym typeface="+mn-ea"/>
              </a:rPr>
              <a:t>    </a:t>
            </a:r>
            <a:r>
              <a:rPr lang="zh-CN" altLang="en-US">
                <a:latin typeface="华文中宋" panose="02010600040101010101" charset="-122"/>
                <a:ea typeface="华文中宋" panose="02010600040101010101" charset="-122"/>
                <a:sym typeface="+mn-ea"/>
              </a:rPr>
              <a:t>// 喵喵，这里为</a:t>
            </a:r>
            <a:r>
              <a:rPr lang="en-US" altLang="zh-CN">
                <a:latin typeface="华文中宋" panose="02010600040101010101" charset="-122"/>
                <a:ea typeface="华文中宋" panose="02010600040101010101" charset="-122"/>
                <a:sym typeface="+mn-ea"/>
              </a:rPr>
              <a:t>num1</a:t>
            </a:r>
            <a:r>
              <a:rPr lang="zh-CN" altLang="en-US">
                <a:latin typeface="华文中宋" panose="02010600040101010101" charset="-122"/>
                <a:ea typeface="华文中宋" panose="02010600040101010101" charset="-122"/>
                <a:sym typeface="+mn-ea"/>
              </a:rPr>
              <a:t>, </a:t>
            </a:r>
            <a:r>
              <a:rPr lang="en-US" altLang="zh-CN">
                <a:latin typeface="华文中宋" panose="02010600040101010101" charset="-122"/>
                <a:ea typeface="华文中宋" panose="02010600040101010101" charset="-122"/>
                <a:sym typeface="+mn-ea"/>
              </a:rPr>
              <a:t>num2</a:t>
            </a:r>
            <a:r>
              <a:rPr lang="zh-CN" altLang="en-US">
                <a:latin typeface="华文中宋" panose="02010600040101010101" charset="-122"/>
                <a:ea typeface="华文中宋" panose="02010600040101010101" charset="-122"/>
                <a:sym typeface="+mn-ea"/>
              </a:rPr>
              <a:t>输入两个值</a:t>
            </a:r>
            <a:endParaRPr lang="zh-CN" altLang="en-US">
              <a:latin typeface="华文中宋" panose="02010600040101010101" charset="-122"/>
              <a:ea typeface="华文中宋" panose="02010600040101010101" charset="-122"/>
            </a:endParaRPr>
          </a:p>
          <a:p>
            <a:r>
              <a:rPr lang="en-US" altLang="zh-CN">
                <a:latin typeface="华文中宋" panose="02010600040101010101" charset="-122"/>
                <a:ea typeface="华文中宋" panose="02010600040101010101" charset="-122"/>
                <a:sym typeface="+mn-ea"/>
              </a:rPr>
              <a:t>    </a:t>
            </a:r>
            <a:r>
              <a:rPr lang="zh-CN" altLang="en-US">
                <a:latin typeface="华文中宋" panose="02010600040101010101" charset="-122"/>
                <a:ea typeface="华文中宋" panose="02010600040101010101" charset="-122"/>
                <a:sym typeface="+mn-ea"/>
              </a:rPr>
              <a:t>cin &gt;&gt; </a:t>
            </a:r>
            <a:r>
              <a:rPr lang="en-US" altLang="zh-CN">
                <a:latin typeface="华文中宋" panose="02010600040101010101" charset="-122"/>
                <a:ea typeface="华文中宋" panose="02010600040101010101" charset="-122"/>
                <a:sym typeface="+mn-ea"/>
              </a:rPr>
              <a:t>num1</a:t>
            </a:r>
            <a:r>
              <a:rPr lang="zh-CN" altLang="en-US">
                <a:latin typeface="华文中宋" panose="02010600040101010101" charset="-122"/>
                <a:ea typeface="华文中宋" panose="02010600040101010101" charset="-122"/>
                <a:sym typeface="+mn-ea"/>
              </a:rPr>
              <a:t> &gt;&gt; </a:t>
            </a:r>
            <a:r>
              <a:rPr lang="en-US" altLang="zh-CN">
                <a:latin typeface="华文中宋" panose="02010600040101010101" charset="-122"/>
                <a:ea typeface="华文中宋" panose="02010600040101010101" charset="-122"/>
                <a:sym typeface="+mn-ea"/>
              </a:rPr>
              <a:t>num2</a:t>
            </a:r>
            <a:r>
              <a:rPr lang="zh-CN" altLang="en-US">
                <a:latin typeface="华文中宋" panose="02010600040101010101" charset="-122"/>
                <a:ea typeface="华文中宋" panose="02010600040101010101" charset="-122"/>
                <a:sym typeface="+mn-ea"/>
              </a:rPr>
              <a:t>;</a:t>
            </a:r>
            <a:endParaRPr lang="zh-CN" altLang="en-US">
              <a:latin typeface="华文中宋" panose="02010600040101010101" charset="-122"/>
              <a:ea typeface="华文中宋" panose="02010600040101010101" charset="-122"/>
            </a:endParaRPr>
          </a:p>
          <a:p>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 加法计算</a:t>
            </a:r>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cout &lt;&lt; num1 </a:t>
            </a:r>
            <a:r>
              <a:rPr lang="en-US" altLang="zh-CN">
                <a:latin typeface="华文中宋" panose="02010600040101010101" charset="-122"/>
                <a:ea typeface="华文中宋" panose="02010600040101010101" charset="-122"/>
                <a:sym typeface="+mn-ea"/>
              </a:rPr>
              <a:t>+</a:t>
            </a:r>
            <a:r>
              <a:rPr lang="zh-CN" altLang="en-US">
                <a:latin typeface="华文中宋" panose="02010600040101010101" charset="-122"/>
                <a:ea typeface="华文中宋" panose="02010600040101010101" charset="-122"/>
                <a:sym typeface="+mn-ea"/>
              </a:rPr>
              <a:t> num2 &lt;&lt; endl;</a:t>
            </a:r>
            <a:endParaRPr lang="zh-CN" altLang="en-US">
              <a:latin typeface="华文中宋" panose="02010600040101010101" charset="-122"/>
              <a:ea typeface="华文中宋" panose="02010600040101010101" charset="-122"/>
            </a:endParaRPr>
          </a:p>
          <a:p>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 减法计算</a:t>
            </a:r>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cout &lt;&lt; num1 </a:t>
            </a:r>
            <a:r>
              <a:rPr lang="en-US" altLang="zh-CN">
                <a:latin typeface="华文中宋" panose="02010600040101010101" charset="-122"/>
                <a:ea typeface="华文中宋" panose="02010600040101010101" charset="-122"/>
                <a:sym typeface="+mn-ea"/>
              </a:rPr>
              <a:t>-</a:t>
            </a:r>
            <a:r>
              <a:rPr lang="zh-CN" altLang="en-US">
                <a:latin typeface="华文中宋" panose="02010600040101010101" charset="-122"/>
                <a:ea typeface="华文中宋" panose="02010600040101010101" charset="-122"/>
                <a:sym typeface="+mn-ea"/>
              </a:rPr>
              <a:t> num2 &lt;&lt; endl;</a:t>
            </a:r>
            <a:endParaRPr lang="zh-CN" altLang="en-US">
              <a:latin typeface="华文中宋" panose="02010600040101010101" charset="-122"/>
              <a:ea typeface="华文中宋" panose="02010600040101010101" charset="-122"/>
            </a:endParaRPr>
          </a:p>
          <a:p>
            <a:endParaRPr lang="zh-CN" altLang="en-US"/>
          </a:p>
        </p:txBody>
      </p:sp>
      <p:sp>
        <p:nvSpPr>
          <p:cNvPr id="3" name="文本框 2"/>
          <p:cNvSpPr txBox="1"/>
          <p:nvPr/>
        </p:nvSpPr>
        <p:spPr>
          <a:xfrm>
            <a:off x="6398895" y="1125220"/>
            <a:ext cx="4897755" cy="4246245"/>
          </a:xfrm>
          <a:prstGeom prst="rect">
            <a:avLst/>
          </a:prstGeom>
          <a:noFill/>
        </p:spPr>
        <p:txBody>
          <a:bodyPr wrap="square" rtlCol="0">
            <a:spAutoFit/>
          </a:bodyPr>
          <a:lstStyle/>
          <a:p>
            <a:r>
              <a:rPr lang="zh-CN" altLang="en-US">
                <a:latin typeface="华文中宋" panose="02010600040101010101" charset="-122"/>
                <a:ea typeface="华文中宋" panose="02010600040101010101" charset="-122"/>
                <a:sym typeface="+mn-ea"/>
              </a:rPr>
              <a:t>    // 加法计算</a:t>
            </a:r>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cout &lt;&lt; num1 </a:t>
            </a:r>
            <a:r>
              <a:rPr lang="en-US" altLang="zh-CN">
                <a:latin typeface="华文中宋" panose="02010600040101010101" charset="-122"/>
                <a:ea typeface="华文中宋" panose="02010600040101010101" charset="-122"/>
                <a:sym typeface="+mn-ea"/>
              </a:rPr>
              <a:t>+</a:t>
            </a:r>
            <a:r>
              <a:rPr lang="zh-CN" altLang="en-US">
                <a:latin typeface="华文中宋" panose="02010600040101010101" charset="-122"/>
                <a:ea typeface="华文中宋" panose="02010600040101010101" charset="-122"/>
                <a:sym typeface="+mn-ea"/>
              </a:rPr>
              <a:t> num2 &lt;&lt; endl;</a:t>
            </a:r>
            <a:endParaRPr lang="zh-CN" altLang="en-US">
              <a:latin typeface="华文中宋" panose="02010600040101010101" charset="-122"/>
              <a:ea typeface="华文中宋" panose="02010600040101010101" charset="-122"/>
            </a:endParaRPr>
          </a:p>
          <a:p>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 减法计算</a:t>
            </a:r>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cout &lt;&lt; num1 </a:t>
            </a:r>
            <a:r>
              <a:rPr lang="en-US" altLang="zh-CN">
                <a:latin typeface="华文中宋" panose="02010600040101010101" charset="-122"/>
                <a:ea typeface="华文中宋" panose="02010600040101010101" charset="-122"/>
                <a:sym typeface="+mn-ea"/>
              </a:rPr>
              <a:t>-</a:t>
            </a:r>
            <a:r>
              <a:rPr lang="zh-CN" altLang="en-US">
                <a:latin typeface="华文中宋" panose="02010600040101010101" charset="-122"/>
                <a:ea typeface="华文中宋" panose="02010600040101010101" charset="-122"/>
                <a:sym typeface="+mn-ea"/>
              </a:rPr>
              <a:t> num2 &lt;&lt; endl;</a:t>
            </a:r>
          </a:p>
          <a:p>
            <a:endParaRPr lang="zh-CN" altLang="en-US">
              <a:latin typeface="华文中宋" panose="02010600040101010101" charset="-122"/>
              <a:ea typeface="华文中宋" panose="02010600040101010101" charset="-122"/>
              <a:sym typeface="+mn-ea"/>
            </a:endParaRPr>
          </a:p>
          <a:p>
            <a:r>
              <a:rPr lang="zh-CN" altLang="en-US">
                <a:latin typeface="华文中宋" panose="02010600040101010101" charset="-122"/>
                <a:ea typeface="华文中宋" panose="02010600040101010101" charset="-122"/>
                <a:sym typeface="+mn-ea"/>
              </a:rPr>
              <a:t>    // 乘法计算</a:t>
            </a:r>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cout &lt;&lt; num1 * num2 &lt;&lt; endl;</a:t>
            </a:r>
            <a:endParaRPr lang="zh-CN" altLang="en-US">
              <a:latin typeface="华文中宋" panose="02010600040101010101" charset="-122"/>
              <a:ea typeface="华文中宋" panose="02010600040101010101" charset="-122"/>
            </a:endParaRPr>
          </a:p>
          <a:p>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 除法计算</a:t>
            </a:r>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cout &lt;&lt; num1 / num2 &lt;&lt; endl;</a:t>
            </a:r>
            <a:endParaRPr lang="zh-CN" altLang="en-US">
              <a:latin typeface="华文中宋" panose="02010600040101010101" charset="-122"/>
              <a:ea typeface="华文中宋" panose="02010600040101010101" charset="-122"/>
            </a:endParaRPr>
          </a:p>
          <a:p>
            <a:endParaRPr lang="zh-CN" altLang="en-US">
              <a:latin typeface="华文中宋" panose="02010600040101010101" charset="-122"/>
              <a:ea typeface="华文中宋" panose="02010600040101010101" charset="-122"/>
            </a:endParaRPr>
          </a:p>
          <a:p>
            <a:r>
              <a:rPr lang="zh-CN" altLang="en-US">
                <a:latin typeface="华文中宋" panose="02010600040101010101" charset="-122"/>
                <a:ea typeface="华文中宋" panose="02010600040101010101" charset="-122"/>
                <a:sym typeface="+mn-ea"/>
              </a:rPr>
              <a:t> </a:t>
            </a:r>
            <a:r>
              <a:rPr lang="en-US" altLang="zh-CN">
                <a:latin typeface="华文中宋" panose="02010600040101010101" charset="-122"/>
                <a:ea typeface="华文中宋" panose="02010600040101010101" charset="-122"/>
                <a:sym typeface="+mn-ea"/>
              </a:rPr>
              <a:t>   return 0; // </a:t>
            </a:r>
            <a:r>
              <a:rPr lang="zh-CN" altLang="en-US">
                <a:latin typeface="华文中宋" panose="02010600040101010101" charset="-122"/>
                <a:ea typeface="华文中宋" panose="02010600040101010101" charset="-122"/>
                <a:sym typeface="+mn-ea"/>
              </a:rPr>
              <a:t>别忘了这个哦喵</a:t>
            </a:r>
            <a:r>
              <a:rPr lang="en-US" altLang="zh-CN">
                <a:latin typeface="华文中宋" panose="02010600040101010101" charset="-122"/>
                <a:ea typeface="华文中宋" panose="02010600040101010101" charset="-122"/>
                <a:sym typeface="+mn-ea"/>
              </a:rPr>
              <a:t>~</a:t>
            </a:r>
            <a:endParaRPr lang="zh-CN" altLang="en-US">
              <a:latin typeface="华文中宋" panose="02010600040101010101" charset="-122"/>
              <a:ea typeface="华文中宋" panose="02010600040101010101" charset="-122"/>
            </a:endParaRPr>
          </a:p>
          <a:p>
            <a:endParaRPr lang="zh-CN" altLang="en-US">
              <a:latin typeface="华文中宋" panose="02010600040101010101" charset="-122"/>
              <a:ea typeface="华文中宋" panose="02010600040101010101" charset="-122"/>
              <a:sym typeface="+mn-ea"/>
            </a:endParaRPr>
          </a:p>
          <a:p>
            <a:r>
              <a:rPr lang="en-US" altLang="zh-CN">
                <a:latin typeface="华文中宋" panose="02010600040101010101" charset="-122"/>
                <a:ea typeface="华文中宋" panose="02010600040101010101" charset="-122"/>
                <a:sym typeface="+mn-ea"/>
              </a:rPr>
              <a:t>}</a:t>
            </a:r>
            <a:endParaRPr lang="zh-CN" altLang="en-US"/>
          </a:p>
        </p:txBody>
      </p:sp>
      <p:grpSp>
        <p:nvGrpSpPr>
          <p:cNvPr id="4" name="组合 3"/>
          <p:cNvGrpSpPr/>
          <p:nvPr/>
        </p:nvGrpSpPr>
        <p:grpSpPr>
          <a:xfrm>
            <a:off x="8686800" y="4884420"/>
            <a:ext cx="3502025" cy="1973580"/>
            <a:chOff x="8850879" y="5192771"/>
            <a:chExt cx="2833895" cy="1665229"/>
          </a:xfrm>
        </p:grpSpPr>
        <p:pic>
          <p:nvPicPr>
            <p:cNvPr id="14" name="Picture 8" descr="https://timgsa.baidu.com/timg?image&amp;quality=80&amp;size=b9999_10000&amp;sec=1512801841476&amp;di=6cc25bd6c67ca782e556bf426cc813ac&amp;imgtype=0&amp;src=http%3A%2F%2Fwww.gzsimtong.com%2Fuploads%2F2014128%2F20141208103350365036.jpg"/>
            <p:cNvPicPr>
              <a:picLocks noChangeAspect="1" noChangeArrowheads="1"/>
            </p:cNvPicPr>
            <p:nvPr>
              <p:custDataLst>
                <p:tags r:id="rId1"/>
              </p:custDataLst>
            </p:nvPr>
          </p:nvPicPr>
          <p:blipFill rotWithShape="1">
            <a:blip r:embed="rId5" cstate="email"/>
            <a:srcRect/>
            <a:stretch>
              <a:fillRect/>
            </a:stretch>
          </p:blipFill>
          <p:spPr bwMode="auto">
            <a:xfrm>
              <a:off x="8850879" y="5249430"/>
              <a:ext cx="1416947" cy="160857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s://timgsa.baidu.com/timg?image&amp;quality=80&amp;size=b9999_10000&amp;sec=1512801768647&amp;di=00bd7ac590fccea18fc6c9ad82d8f51d&amp;imgtype=0&amp;src=http%3A%2F%2Fcdn.duitang.com%2Fuploads%2Fitem%2F201610%2F22%2F20161022153149_J5rKM.thumb.700_0.jpeg"/>
            <p:cNvPicPr>
              <a:picLocks noChangeAspect="1" noChangeArrowheads="1"/>
            </p:cNvPicPr>
            <p:nvPr>
              <p:custDataLst>
                <p:tags r:id="rId2"/>
              </p:custDataLst>
            </p:nvPr>
          </p:nvPicPr>
          <p:blipFill rotWithShape="1">
            <a:blip r:embed="rId6" cstate="email"/>
            <a:srcRect/>
            <a:stretch>
              <a:fillRect/>
            </a:stretch>
          </p:blipFill>
          <p:spPr bwMode="auto">
            <a:xfrm>
              <a:off x="10267826" y="5192771"/>
              <a:ext cx="1416948" cy="1665229"/>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mc:AlternateContent xmlns:mc="http://schemas.openxmlformats.org/markup-compatibility/2006" xmlns:p14="http://schemas.microsoft.com/office/powerpoint/2010/main">
    <mc:Choice Requires="p14">
      <p:transition spd="slow">
        <p:split orient="vert" dir="in"/>
      </p:transition>
    </mc:Choice>
    <mc:Fallback xmlns="">
      <p:transition spd="slow">
        <p:split orient="vert" dir="in"/>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par>
                          <p:cTn id="12" fill="hold">
                            <p:stCondLst>
                              <p:cond delay="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2" grpId="0"/>
      <p:bldP spid="2" grpId="1"/>
      <p:bldP spid="3" grpId="0"/>
      <p:bldP spid="3"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3" descr="#clear#"/>
          <p:cNvSpPr>
            <a:spLocks noGrp="1"/>
          </p:cNvSpPr>
          <p:nvPr>
            <p:ph type="title"/>
          </p:nvPr>
        </p:nvSpPr>
        <p:spPr>
          <a:xfrm>
            <a:off x="1551940" y="276860"/>
            <a:ext cx="10349230" cy="848360"/>
          </a:xfrm>
        </p:spPr>
        <p:txBody>
          <a:bodyPr/>
          <a:lstStyle/>
          <a:p>
            <a:pPr eaLnBrk="1" hangingPunct="1"/>
            <a:r>
              <a:rPr lang="zh-CN" altLang="en-US" dirty="0">
                <a:latin typeface="汉仪夏日体W" charset="0"/>
                <a:ea typeface="汉仪夏日体W" charset="0"/>
                <a:cs typeface="汉仪夏日体W" charset="0"/>
              </a:rPr>
              <a:t>简易计算器制作</a:t>
            </a:r>
            <a:r>
              <a:rPr lang="en-US" altLang="zh-CN" dirty="0">
                <a:latin typeface="汉仪夏日体W" charset="0"/>
                <a:ea typeface="汉仪夏日体W" charset="0"/>
                <a:cs typeface="汉仪夏日体W" charset="0"/>
              </a:rPr>
              <a:t> —— </a:t>
            </a:r>
            <a:r>
              <a:rPr lang="zh-CN" altLang="en-US" dirty="0">
                <a:latin typeface="汉仪夏日体W" charset="0"/>
                <a:ea typeface="汉仪夏日体W" charset="0"/>
                <a:cs typeface="汉仪夏日体W" charset="0"/>
              </a:rPr>
              <a:t>辨析整型和浮点型的区别</a:t>
            </a:r>
          </a:p>
        </p:txBody>
      </p:sp>
      <p:grpSp>
        <p:nvGrpSpPr>
          <p:cNvPr id="4" name="组合 3"/>
          <p:cNvGrpSpPr/>
          <p:nvPr/>
        </p:nvGrpSpPr>
        <p:grpSpPr>
          <a:xfrm>
            <a:off x="8686800" y="4884420"/>
            <a:ext cx="3502025" cy="1973580"/>
            <a:chOff x="8850879" y="5192771"/>
            <a:chExt cx="2833895" cy="1665229"/>
          </a:xfrm>
        </p:grpSpPr>
        <p:pic>
          <p:nvPicPr>
            <p:cNvPr id="14" name="Picture 8" descr="https://timgsa.baidu.com/timg?image&amp;quality=80&amp;size=b9999_10000&amp;sec=1512801841476&amp;di=6cc25bd6c67ca782e556bf426cc813ac&amp;imgtype=0&amp;src=http%3A%2F%2Fwww.gzsimtong.com%2Fuploads%2F2014128%2F20141208103350365036.jpg"/>
            <p:cNvPicPr>
              <a:picLocks noChangeAspect="1" noChangeArrowheads="1"/>
            </p:cNvPicPr>
            <p:nvPr>
              <p:custDataLst>
                <p:tags r:id="rId1"/>
              </p:custDataLst>
            </p:nvPr>
          </p:nvPicPr>
          <p:blipFill rotWithShape="1">
            <a:blip r:embed="rId5" cstate="email"/>
            <a:srcRect/>
            <a:stretch>
              <a:fillRect/>
            </a:stretch>
          </p:blipFill>
          <p:spPr bwMode="auto">
            <a:xfrm>
              <a:off x="8850879" y="5249430"/>
              <a:ext cx="1416947" cy="160857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s://timgsa.baidu.com/timg?image&amp;quality=80&amp;size=b9999_10000&amp;sec=1512801768647&amp;di=00bd7ac590fccea18fc6c9ad82d8f51d&amp;imgtype=0&amp;src=http%3A%2F%2Fcdn.duitang.com%2Fuploads%2Fitem%2F201610%2F22%2F20161022153149_J5rKM.thumb.700_0.jpeg"/>
            <p:cNvPicPr>
              <a:picLocks noChangeAspect="1" noChangeArrowheads="1"/>
            </p:cNvPicPr>
            <p:nvPr>
              <p:custDataLst>
                <p:tags r:id="rId2"/>
              </p:custDataLst>
            </p:nvPr>
          </p:nvPicPr>
          <p:blipFill rotWithShape="1">
            <a:blip r:embed="rId6" cstate="email"/>
            <a:srcRect/>
            <a:stretch>
              <a:fillRect/>
            </a:stretch>
          </p:blipFill>
          <p:spPr bwMode="auto">
            <a:xfrm>
              <a:off x="10267826" y="5192771"/>
              <a:ext cx="1416948" cy="1665229"/>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文本框 7"/>
          <p:cNvSpPr txBox="1"/>
          <p:nvPr/>
        </p:nvSpPr>
        <p:spPr>
          <a:xfrm>
            <a:off x="375285" y="1650365"/>
            <a:ext cx="7338060" cy="4768215"/>
          </a:xfrm>
          <a:prstGeom prst="rect">
            <a:avLst/>
          </a:prstGeom>
          <a:noFill/>
        </p:spPr>
        <p:txBody>
          <a:bodyPr wrap="square" rtlCol="0">
            <a:noAutofit/>
          </a:bodyPr>
          <a:lstStyle/>
          <a:p>
            <a:r>
              <a:rPr lang="zh-CN" altLang="en-US" sz="2000" dirty="0">
                <a:latin typeface="华文中宋" panose="02010600040101010101" charset="-122"/>
                <a:ea typeface="华文中宋" panose="02010600040101010101" charset="-122"/>
                <a:cs typeface="华文中宋" panose="02010600040101010101" charset="-122"/>
              </a:rPr>
              <a:t>int main() </a:t>
            </a:r>
          </a:p>
          <a:p>
            <a:r>
              <a:rPr lang="zh-CN" altLang="en-US" sz="2000" dirty="0">
                <a:latin typeface="华文中宋" panose="02010600040101010101" charset="-122"/>
                <a:ea typeface="华文中宋" panose="02010600040101010101" charset="-122"/>
                <a:cs typeface="华文中宋" panose="02010600040101010101" charset="-122"/>
              </a:rPr>
              <a:t>{</a:t>
            </a:r>
          </a:p>
          <a:p>
            <a:r>
              <a:rPr lang="zh-CN" altLang="en-US" sz="2000" dirty="0">
                <a:latin typeface="华文中宋" panose="02010600040101010101" charset="-122"/>
                <a:ea typeface="华文中宋" panose="02010600040101010101" charset="-122"/>
                <a:cs typeface="华文中宋" panose="02010600040101010101" charset="-122"/>
              </a:rPr>
              <a:t>    // 不同数据类型的比较与说明</a:t>
            </a:r>
          </a:p>
          <a:p>
            <a:r>
              <a:rPr lang="zh-CN" altLang="en-US" sz="2000" dirty="0">
                <a:latin typeface="华文中宋" panose="02010600040101010101" charset="-122"/>
                <a:ea typeface="华文中宋" panose="02010600040101010101" charset="-122"/>
                <a:cs typeface="华文中宋" panose="02010600040101010101" charset="-122"/>
              </a:rPr>
              <a:t>    int intNum = 5;</a:t>
            </a:r>
          </a:p>
          <a:p>
            <a:r>
              <a:rPr lang="zh-CN" altLang="en-US" sz="2000" dirty="0">
                <a:latin typeface="华文中宋" panose="02010600040101010101" charset="-122"/>
                <a:ea typeface="华文中宋" panose="02010600040101010101" charset="-122"/>
                <a:cs typeface="华文中宋" panose="02010600040101010101" charset="-122"/>
              </a:rPr>
              <a:t>    double doubleNum1 = 5.5;</a:t>
            </a:r>
          </a:p>
          <a:p>
            <a:r>
              <a:rPr lang="zh-CN" altLang="en-US" sz="2000" dirty="0">
                <a:latin typeface="华文中宋" panose="02010600040101010101" charset="-122"/>
                <a:ea typeface="华文中宋" panose="02010600040101010101" charset="-122"/>
                <a:cs typeface="华文中宋" panose="02010600040101010101" charset="-122"/>
              </a:rPr>
              <a:t>    double doubleNum2 = 4.5;</a:t>
            </a:r>
          </a:p>
          <a:p>
            <a:endParaRPr lang="zh-CN" altLang="en-US" sz="2000" dirty="0">
              <a:latin typeface="华文中宋" panose="02010600040101010101" charset="-122"/>
              <a:ea typeface="华文中宋" panose="02010600040101010101" charset="-122"/>
              <a:cs typeface="华文中宋" panose="02010600040101010101" charset="-122"/>
            </a:endParaRPr>
          </a:p>
          <a:p>
            <a:r>
              <a:rPr lang="zh-CN" altLang="en-US" sz="2000" dirty="0">
                <a:latin typeface="华文中宋" panose="02010600040101010101" charset="-122"/>
                <a:ea typeface="华文中宋" panose="02010600040101010101" charset="-122"/>
                <a:cs typeface="华文中宋" panose="02010600040101010101" charset="-122"/>
              </a:rPr>
              <a:t>    // 整数和浮点数在除法运算上的区别</a:t>
            </a:r>
          </a:p>
          <a:p>
            <a:r>
              <a:rPr lang="zh-CN" altLang="en-US" sz="2000" dirty="0">
                <a:latin typeface="华文中宋" panose="02010600040101010101" charset="-122"/>
                <a:ea typeface="华文中宋" panose="02010600040101010101" charset="-122"/>
                <a:cs typeface="华文中宋" panose="02010600040101010101" charset="-122"/>
              </a:rPr>
              <a:t>    cout &lt;&lt; "整数和浮点数在除法运算上的区别：" &lt;&lt; endl;</a:t>
            </a:r>
          </a:p>
          <a:p>
            <a:r>
              <a:rPr lang="zh-CN" altLang="en-US" sz="2000" dirty="0">
                <a:latin typeface="华文中宋" panose="02010600040101010101" charset="-122"/>
                <a:ea typeface="华文中宋" panose="02010600040101010101" charset="-122"/>
                <a:cs typeface="华文中宋" panose="02010600040101010101" charset="-122"/>
              </a:rPr>
              <a:t>    cout &lt;&lt; intNum / intNum &lt;&lt; endl;</a:t>
            </a:r>
          </a:p>
          <a:p>
            <a:r>
              <a:rPr lang="zh-CN" altLang="en-US" sz="2000" dirty="0">
                <a:latin typeface="华文中宋" panose="02010600040101010101" charset="-122"/>
                <a:ea typeface="华文中宋" panose="02010600040101010101" charset="-122"/>
                <a:cs typeface="华文中宋" panose="02010600040101010101" charset="-122"/>
              </a:rPr>
              <a:t>    cout &lt;&lt; doubleNum1 / intNum &lt;&lt; endl;</a:t>
            </a:r>
          </a:p>
          <a:p>
            <a:r>
              <a:rPr lang="zh-CN" altLang="en-US" sz="2000" dirty="0">
                <a:latin typeface="华文中宋" panose="02010600040101010101" charset="-122"/>
                <a:ea typeface="华文中宋" panose="02010600040101010101" charset="-122"/>
                <a:cs typeface="华文中宋" panose="02010600040101010101" charset="-122"/>
              </a:rPr>
              <a:t>    cout &lt;&lt; doubleNum1 / doubleNum2 &lt;&lt; endl;</a:t>
            </a:r>
          </a:p>
          <a:p>
            <a:endParaRPr lang="zh-CN" altLang="en-US" sz="2000" dirty="0">
              <a:latin typeface="华文中宋" panose="02010600040101010101" charset="-122"/>
              <a:ea typeface="华文中宋" panose="02010600040101010101" charset="-122"/>
              <a:cs typeface="华文中宋" panose="02010600040101010101" charset="-122"/>
            </a:endParaRPr>
          </a:p>
          <a:p>
            <a:r>
              <a:rPr lang="zh-CN" altLang="en-US" sz="2000" dirty="0">
                <a:latin typeface="华文中宋" panose="02010600040101010101" charset="-122"/>
                <a:ea typeface="华文中宋" panose="02010600040101010101" charset="-122"/>
                <a:cs typeface="华文中宋" panose="02010600040101010101" charset="-122"/>
              </a:rPr>
              <a:t>    return 0;</a:t>
            </a:r>
          </a:p>
          <a:p>
            <a:r>
              <a:rPr lang="zh-CN" altLang="en-US" sz="2000" dirty="0">
                <a:latin typeface="华文中宋" panose="02010600040101010101" charset="-122"/>
                <a:ea typeface="华文中宋" panose="02010600040101010101" charset="-122"/>
                <a:cs typeface="华文中宋" panose="02010600040101010101" charset="-122"/>
              </a:rPr>
              <a:t>}</a:t>
            </a:r>
          </a:p>
        </p:txBody>
      </p:sp>
      <p:grpSp>
        <p:nvGrpSpPr>
          <p:cNvPr id="2" name="组合 1"/>
          <p:cNvGrpSpPr/>
          <p:nvPr/>
        </p:nvGrpSpPr>
        <p:grpSpPr>
          <a:xfrm>
            <a:off x="6924675" y="1650365"/>
            <a:ext cx="3948430" cy="2493010"/>
            <a:chOff x="10905" y="2599"/>
            <a:chExt cx="6218" cy="3926"/>
          </a:xfrm>
        </p:grpSpPr>
        <p:sp>
          <p:nvSpPr>
            <p:cNvPr id="6" name="云形标注 5"/>
            <p:cNvSpPr/>
            <p:nvPr/>
          </p:nvSpPr>
          <p:spPr>
            <a:xfrm flipH="1">
              <a:off x="10905" y="2599"/>
              <a:ext cx="6218" cy="3927"/>
            </a:xfrm>
            <a:prstGeom prst="cloudCallout">
              <a:avLst>
                <a:gd name="adj1" fmla="val -42006"/>
                <a:gd name="adj2" fmla="val 76623"/>
              </a:avLst>
            </a:prstGeom>
            <a:solidFill>
              <a:schemeClr val="bg1"/>
            </a:solidFill>
          </p:spPr>
          <p:style>
            <a:lnRef idx="2">
              <a:schemeClr val="accent1"/>
            </a:lnRef>
            <a:fillRef idx="2">
              <a:schemeClr val="accent1"/>
            </a:fillRef>
            <a:effectRef idx="0">
              <a:srgbClr val="FFFFFF"/>
            </a:effectRef>
            <a:fontRef idx="minor">
              <a:schemeClr val="lt1"/>
            </a:fontRef>
          </p:style>
          <p:txBody>
            <a:bodyPr rtlCol="0" anchor="ctr"/>
            <a:lstStyle/>
            <a:p>
              <a:pPr algn="ctr"/>
              <a:endParaRPr lang="zh-CN" altLang="en-US"/>
            </a:p>
          </p:txBody>
        </p:sp>
        <p:sp>
          <p:nvSpPr>
            <p:cNvPr id="7" name="文本框 6"/>
            <p:cNvSpPr txBox="1"/>
            <p:nvPr/>
          </p:nvSpPr>
          <p:spPr>
            <a:xfrm>
              <a:off x="11788" y="3327"/>
              <a:ext cx="4770" cy="2470"/>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rPr>
                <a:t>现在让我们定义一个整形变量和两个浮点变量，看看他们互相除有什么不同吧喵</a:t>
              </a:r>
              <a:r>
                <a:rPr lang="en-US" altLang="zh-CN" sz="2400">
                  <a:latin typeface="华文中宋" panose="02010600040101010101" charset="-122"/>
                  <a:ea typeface="华文中宋" panose="02010600040101010101" charset="-122"/>
                </a:rPr>
                <a:t>~</a:t>
              </a:r>
            </a:p>
          </p:txBody>
        </p:sp>
      </p:grpSp>
    </p:spTree>
  </p:cSld>
  <p:clrMapOvr>
    <a:masterClrMapping/>
  </p:clrMapOvr>
  <mc:AlternateContent xmlns:mc="http://schemas.openxmlformats.org/markup-compatibility/2006" xmlns:p14="http://schemas.microsoft.com/office/powerpoint/2010/main">
    <mc:Choice Requires="p14">
      <p:transition spd="slow">
        <p:split orient="vert" dir="in"/>
      </p:transition>
    </mc:Choice>
    <mc:Fallback xmlns="">
      <p:transition spd="slow">
        <p:split orient="vert" dir="in"/>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par>
                          <p:cTn id="12" fill="hold">
                            <p:stCondLst>
                              <p:cond delay="145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950"/>
                            </p:stCondLst>
                            <p:childTnLst>
                              <p:par>
                                <p:cTn id="17" presetID="10"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ppt_x"/>
                                          </p:val>
                                        </p:tav>
                                        <p:tav tm="100000">
                                          <p:val>
                                            <p:strVal val="#ppt_x"/>
                                          </p:val>
                                        </p:tav>
                                      </p:tavLst>
                                    </p:anim>
                                    <p:anim calcmode="lin" valueType="num">
                                      <p:cBhvr additive="base">
                                        <p:cTn id="2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8" grpId="0"/>
      <p:bldP spid="8"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77DC9D-8DD1-D9FA-6760-8EBD2E30A1E6}"/>
            </a:ext>
          </a:extLst>
        </p:cNvPr>
        <p:cNvGrpSpPr/>
        <p:nvPr/>
      </p:nvGrpSpPr>
      <p:grpSpPr>
        <a:xfrm>
          <a:off x="0" y="0"/>
          <a:ext cx="0" cy="0"/>
          <a:chOff x="0" y="0"/>
          <a:chExt cx="0" cy="0"/>
        </a:xfrm>
      </p:grpSpPr>
      <p:sp>
        <p:nvSpPr>
          <p:cNvPr id="18434" name="标题 3" descr="#clear#">
            <a:extLst>
              <a:ext uri="{FF2B5EF4-FFF2-40B4-BE49-F238E27FC236}">
                <a16:creationId xmlns:a16="http://schemas.microsoft.com/office/drawing/2014/main" id="{8B3EE10F-2616-5530-69EF-04CFC576F07D}"/>
              </a:ext>
            </a:extLst>
          </p:cNvPr>
          <p:cNvSpPr>
            <a:spLocks noGrp="1"/>
          </p:cNvSpPr>
          <p:nvPr>
            <p:ph type="title"/>
          </p:nvPr>
        </p:nvSpPr>
        <p:spPr>
          <a:xfrm>
            <a:off x="1074893" y="418624"/>
            <a:ext cx="10978004" cy="848360"/>
          </a:xfrm>
        </p:spPr>
        <p:txBody>
          <a:bodyPr/>
          <a:lstStyle/>
          <a:p>
            <a:pPr eaLnBrk="1" hangingPunct="1"/>
            <a:r>
              <a:rPr lang="zh-CN" altLang="en-US" dirty="0">
                <a:latin typeface="汉仪夏日体W" charset="0"/>
                <a:ea typeface="汉仪夏日体W" charset="0"/>
                <a:cs typeface="汉仪夏日体W" charset="0"/>
              </a:rPr>
              <a:t>简易计算器制作</a:t>
            </a:r>
            <a:r>
              <a:rPr lang="en-US" altLang="zh-CN" dirty="0">
                <a:latin typeface="汉仪夏日体W" charset="0"/>
                <a:ea typeface="汉仪夏日体W" charset="0"/>
                <a:cs typeface="汉仪夏日体W" charset="0"/>
              </a:rPr>
              <a:t> —— </a:t>
            </a:r>
            <a:r>
              <a:rPr lang="zh-CN" altLang="en-US" dirty="0">
                <a:latin typeface="汉仪夏日体W" charset="0"/>
                <a:ea typeface="汉仪夏日体W" charset="0"/>
                <a:cs typeface="汉仪夏日体W" charset="0"/>
              </a:rPr>
              <a:t>辨析整型和浮点型做除法的区别</a:t>
            </a:r>
          </a:p>
        </p:txBody>
      </p:sp>
      <p:grpSp>
        <p:nvGrpSpPr>
          <p:cNvPr id="4" name="组合 3">
            <a:extLst>
              <a:ext uri="{FF2B5EF4-FFF2-40B4-BE49-F238E27FC236}">
                <a16:creationId xmlns:a16="http://schemas.microsoft.com/office/drawing/2014/main" id="{4ADBE9A0-34CE-DCB2-5128-645067CF114C}"/>
              </a:ext>
            </a:extLst>
          </p:cNvPr>
          <p:cNvGrpSpPr/>
          <p:nvPr/>
        </p:nvGrpSpPr>
        <p:grpSpPr>
          <a:xfrm>
            <a:off x="8686800" y="4884420"/>
            <a:ext cx="3502025" cy="1973580"/>
            <a:chOff x="8850879" y="5192771"/>
            <a:chExt cx="2833895" cy="1665229"/>
          </a:xfrm>
        </p:grpSpPr>
        <p:pic>
          <p:nvPicPr>
            <p:cNvPr id="14" name="Picture 8" descr="https://timgsa.baidu.com/timg?image&amp;quality=80&amp;size=b9999_10000&amp;sec=1512801841476&amp;di=6cc25bd6c67ca782e556bf426cc813ac&amp;imgtype=0&amp;src=http%3A%2F%2Fwww.gzsimtong.com%2Fuploads%2F2014128%2F20141208103350365036.jpg">
              <a:extLst>
                <a:ext uri="{FF2B5EF4-FFF2-40B4-BE49-F238E27FC236}">
                  <a16:creationId xmlns:a16="http://schemas.microsoft.com/office/drawing/2014/main" id="{BFFE7B5F-7835-0D37-A505-632039154166}"/>
                </a:ext>
              </a:extLst>
            </p:cNvPr>
            <p:cNvPicPr>
              <a:picLocks noChangeAspect="1" noChangeArrowheads="1"/>
            </p:cNvPicPr>
            <p:nvPr>
              <p:custDataLst>
                <p:tags r:id="rId2"/>
              </p:custDataLst>
            </p:nvPr>
          </p:nvPicPr>
          <p:blipFill rotWithShape="1">
            <a:blip r:embed="rId6" cstate="email"/>
            <a:srcRect/>
            <a:stretch>
              <a:fillRect/>
            </a:stretch>
          </p:blipFill>
          <p:spPr bwMode="auto">
            <a:xfrm>
              <a:off x="8850879" y="5249430"/>
              <a:ext cx="1416947" cy="160857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s://timgsa.baidu.com/timg?image&amp;quality=80&amp;size=b9999_10000&amp;sec=1512801768647&amp;di=00bd7ac590fccea18fc6c9ad82d8f51d&amp;imgtype=0&amp;src=http%3A%2F%2Fcdn.duitang.com%2Fuploads%2Fitem%2F201610%2F22%2F20161022153149_J5rKM.thumb.700_0.jpeg">
              <a:extLst>
                <a:ext uri="{FF2B5EF4-FFF2-40B4-BE49-F238E27FC236}">
                  <a16:creationId xmlns:a16="http://schemas.microsoft.com/office/drawing/2014/main" id="{AE107689-BABD-89EB-D73B-897D783060CE}"/>
                </a:ext>
              </a:extLst>
            </p:cNvPr>
            <p:cNvPicPr>
              <a:picLocks noChangeAspect="1" noChangeArrowheads="1"/>
            </p:cNvPicPr>
            <p:nvPr>
              <p:custDataLst>
                <p:tags r:id="rId3"/>
              </p:custDataLst>
            </p:nvPr>
          </p:nvPicPr>
          <p:blipFill rotWithShape="1">
            <a:blip r:embed="rId7" cstate="email"/>
            <a:srcRect/>
            <a:stretch>
              <a:fillRect/>
            </a:stretch>
          </p:blipFill>
          <p:spPr bwMode="auto">
            <a:xfrm>
              <a:off x="10267826" y="5192771"/>
              <a:ext cx="1416948" cy="1665229"/>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文本框 7">
            <a:extLst>
              <a:ext uri="{FF2B5EF4-FFF2-40B4-BE49-F238E27FC236}">
                <a16:creationId xmlns:a16="http://schemas.microsoft.com/office/drawing/2014/main" id="{FFD41AB3-1BF7-8CD0-EB4B-ABE9FFD46302}"/>
              </a:ext>
            </a:extLst>
          </p:cNvPr>
          <p:cNvSpPr txBox="1"/>
          <p:nvPr/>
        </p:nvSpPr>
        <p:spPr>
          <a:xfrm>
            <a:off x="375285" y="1650365"/>
            <a:ext cx="7338060" cy="4768215"/>
          </a:xfrm>
          <a:prstGeom prst="rect">
            <a:avLst/>
          </a:prstGeom>
          <a:noFill/>
        </p:spPr>
        <p:txBody>
          <a:bodyPr wrap="square" rtlCol="0">
            <a:noAutofit/>
          </a:bodyPr>
          <a:lstStyle/>
          <a:p>
            <a:r>
              <a:rPr lang="zh-CN" altLang="en-US" sz="2000" dirty="0">
                <a:latin typeface="华文中宋" panose="02010600040101010101" charset="-122"/>
                <a:ea typeface="华文中宋" panose="02010600040101010101" charset="-122"/>
                <a:cs typeface="华文中宋" panose="02010600040101010101" charset="-122"/>
              </a:rPr>
              <a:t>int main() </a:t>
            </a:r>
          </a:p>
          <a:p>
            <a:r>
              <a:rPr lang="zh-CN" altLang="en-US" sz="2000" dirty="0">
                <a:latin typeface="华文中宋" panose="02010600040101010101" charset="-122"/>
                <a:ea typeface="华文中宋" panose="02010600040101010101" charset="-122"/>
                <a:cs typeface="华文中宋" panose="02010600040101010101" charset="-122"/>
              </a:rPr>
              <a:t>{</a:t>
            </a:r>
          </a:p>
          <a:p>
            <a:r>
              <a:rPr lang="zh-CN" altLang="en-US" sz="2000" dirty="0">
                <a:latin typeface="华文中宋" panose="02010600040101010101" charset="-122"/>
                <a:ea typeface="华文中宋" panose="02010600040101010101" charset="-122"/>
                <a:cs typeface="华文中宋" panose="02010600040101010101" charset="-122"/>
              </a:rPr>
              <a:t>    // 不同数据类型的比较与说明</a:t>
            </a:r>
          </a:p>
          <a:p>
            <a:r>
              <a:rPr lang="zh-CN" altLang="en-US" sz="2000" dirty="0">
                <a:latin typeface="华文中宋" panose="02010600040101010101" charset="-122"/>
                <a:ea typeface="华文中宋" panose="02010600040101010101" charset="-122"/>
                <a:cs typeface="华文中宋" panose="02010600040101010101" charset="-122"/>
              </a:rPr>
              <a:t>    int intNum</a:t>
            </a:r>
            <a:r>
              <a:rPr lang="en-US" altLang="zh-CN" sz="2000" dirty="0">
                <a:latin typeface="华文中宋" panose="02010600040101010101" charset="-122"/>
                <a:ea typeface="华文中宋" panose="02010600040101010101" charset="-122"/>
                <a:cs typeface="华文中宋" panose="02010600040101010101" charset="-122"/>
              </a:rPr>
              <a:t>1</a:t>
            </a:r>
            <a:r>
              <a:rPr lang="zh-CN" altLang="en-US" sz="2000" dirty="0">
                <a:latin typeface="华文中宋" panose="02010600040101010101" charset="-122"/>
                <a:ea typeface="华文中宋" panose="02010600040101010101" charset="-122"/>
                <a:cs typeface="华文中宋" panose="02010600040101010101" charset="-122"/>
              </a:rPr>
              <a:t> = </a:t>
            </a:r>
            <a:r>
              <a:rPr lang="en-US" altLang="zh-CN" sz="2000" dirty="0">
                <a:latin typeface="华文中宋" panose="02010600040101010101" charset="-122"/>
                <a:ea typeface="华文中宋" panose="02010600040101010101" charset="-122"/>
                <a:cs typeface="华文中宋" panose="02010600040101010101" charset="-122"/>
              </a:rPr>
              <a:t>7</a:t>
            </a:r>
            <a:r>
              <a:rPr lang="zh-CN" altLang="en-US" sz="2000" dirty="0">
                <a:latin typeface="华文中宋" panose="02010600040101010101" charset="-122"/>
                <a:ea typeface="华文中宋" panose="02010600040101010101" charset="-122"/>
                <a:cs typeface="华文中宋" panose="02010600040101010101" charset="-122"/>
              </a:rPr>
              <a:t>;</a:t>
            </a:r>
            <a:endParaRPr lang="en-US" altLang="zh-CN" sz="2000" dirty="0">
              <a:latin typeface="华文中宋" panose="02010600040101010101" charset="-122"/>
              <a:ea typeface="华文中宋" panose="02010600040101010101" charset="-122"/>
              <a:cs typeface="华文中宋" panose="02010600040101010101" charset="-122"/>
            </a:endParaRPr>
          </a:p>
          <a:p>
            <a:r>
              <a:rPr lang="en-US" altLang="zh-CN" sz="2000" dirty="0">
                <a:latin typeface="华文中宋" panose="02010600040101010101" charset="-122"/>
                <a:ea typeface="华文中宋" panose="02010600040101010101" charset="-122"/>
                <a:cs typeface="华文中宋" panose="02010600040101010101" charset="-122"/>
              </a:rPr>
              <a:t>    int intNum2 = 2;</a:t>
            </a:r>
            <a:endParaRPr lang="zh-CN" altLang="en-US" sz="2000" dirty="0">
              <a:latin typeface="华文中宋" panose="02010600040101010101" charset="-122"/>
              <a:ea typeface="华文中宋" panose="02010600040101010101" charset="-122"/>
              <a:cs typeface="华文中宋" panose="02010600040101010101" charset="-122"/>
            </a:endParaRPr>
          </a:p>
          <a:p>
            <a:r>
              <a:rPr lang="zh-CN" altLang="en-US" sz="2000" dirty="0">
                <a:latin typeface="华文中宋" panose="02010600040101010101" charset="-122"/>
                <a:ea typeface="华文中宋" panose="02010600040101010101" charset="-122"/>
                <a:cs typeface="华文中宋" panose="02010600040101010101" charset="-122"/>
              </a:rPr>
              <a:t>    double doubleNum1 = </a:t>
            </a:r>
            <a:r>
              <a:rPr lang="en-US" altLang="zh-CN" sz="2000" dirty="0">
                <a:latin typeface="华文中宋" panose="02010600040101010101" charset="-122"/>
                <a:ea typeface="华文中宋" panose="02010600040101010101" charset="-122"/>
                <a:cs typeface="华文中宋" panose="02010600040101010101" charset="-122"/>
              </a:rPr>
              <a:t>7.0</a:t>
            </a:r>
            <a:r>
              <a:rPr lang="zh-CN" altLang="en-US" sz="2000" dirty="0">
                <a:latin typeface="华文中宋" panose="02010600040101010101" charset="-122"/>
                <a:ea typeface="华文中宋" panose="02010600040101010101" charset="-122"/>
                <a:cs typeface="华文中宋" panose="02010600040101010101" charset="-122"/>
              </a:rPr>
              <a:t>;</a:t>
            </a:r>
          </a:p>
          <a:p>
            <a:r>
              <a:rPr lang="zh-CN" altLang="en-US" sz="2000" dirty="0">
                <a:latin typeface="华文中宋" panose="02010600040101010101" charset="-122"/>
                <a:ea typeface="华文中宋" panose="02010600040101010101" charset="-122"/>
                <a:cs typeface="华文中宋" panose="02010600040101010101" charset="-122"/>
              </a:rPr>
              <a:t>    double doubleNum2 = </a:t>
            </a:r>
            <a:r>
              <a:rPr lang="en-US" altLang="zh-CN" sz="2000" dirty="0">
                <a:latin typeface="华文中宋" panose="02010600040101010101" charset="-122"/>
                <a:ea typeface="华文中宋" panose="02010600040101010101" charset="-122"/>
                <a:cs typeface="华文中宋" panose="02010600040101010101" charset="-122"/>
              </a:rPr>
              <a:t>2.0</a:t>
            </a:r>
            <a:r>
              <a:rPr lang="zh-CN" altLang="en-US" sz="2000" dirty="0">
                <a:latin typeface="华文中宋" panose="02010600040101010101" charset="-122"/>
                <a:ea typeface="华文中宋" panose="02010600040101010101" charset="-122"/>
                <a:cs typeface="华文中宋" panose="02010600040101010101" charset="-122"/>
              </a:rPr>
              <a:t>;</a:t>
            </a:r>
          </a:p>
          <a:p>
            <a:endParaRPr lang="zh-CN" altLang="en-US" sz="2000" dirty="0">
              <a:latin typeface="华文中宋" panose="02010600040101010101" charset="-122"/>
              <a:ea typeface="华文中宋" panose="02010600040101010101" charset="-122"/>
              <a:cs typeface="华文中宋" panose="02010600040101010101" charset="-122"/>
            </a:endParaRPr>
          </a:p>
          <a:p>
            <a:r>
              <a:rPr lang="zh-CN" altLang="en-US" sz="2000" dirty="0">
                <a:latin typeface="华文中宋" panose="02010600040101010101" charset="-122"/>
                <a:ea typeface="华文中宋" panose="02010600040101010101" charset="-122"/>
                <a:cs typeface="华文中宋" panose="02010600040101010101" charset="-122"/>
              </a:rPr>
              <a:t>    // 整数和浮点数在除法运算上的区别</a:t>
            </a:r>
          </a:p>
          <a:p>
            <a:r>
              <a:rPr lang="zh-CN" altLang="en-US" sz="2000" dirty="0">
                <a:latin typeface="华文中宋" panose="02010600040101010101" charset="-122"/>
                <a:ea typeface="华文中宋" panose="02010600040101010101" charset="-122"/>
                <a:cs typeface="华文中宋" panose="02010600040101010101" charset="-122"/>
              </a:rPr>
              <a:t>    cout &lt;&lt; "整数和浮点数在除法运算上的区别：" &lt;&lt; endl;</a:t>
            </a:r>
          </a:p>
          <a:p>
            <a:r>
              <a:rPr lang="zh-CN" altLang="en-US" sz="2000" dirty="0">
                <a:latin typeface="华文中宋" panose="02010600040101010101" charset="-122"/>
                <a:ea typeface="华文中宋" panose="02010600040101010101" charset="-122"/>
                <a:cs typeface="华文中宋" panose="02010600040101010101" charset="-122"/>
              </a:rPr>
              <a:t>    cout &lt;&lt; intNum</a:t>
            </a:r>
            <a:r>
              <a:rPr lang="en-US" altLang="zh-CN" sz="2000" dirty="0">
                <a:latin typeface="华文中宋" panose="02010600040101010101" charset="-122"/>
                <a:ea typeface="华文中宋" panose="02010600040101010101" charset="-122"/>
                <a:cs typeface="华文中宋" panose="02010600040101010101" charset="-122"/>
              </a:rPr>
              <a:t>1</a:t>
            </a:r>
            <a:r>
              <a:rPr lang="zh-CN" altLang="en-US" sz="2000" dirty="0">
                <a:latin typeface="华文中宋" panose="02010600040101010101" charset="-122"/>
                <a:ea typeface="华文中宋" panose="02010600040101010101" charset="-122"/>
                <a:cs typeface="华文中宋" panose="02010600040101010101" charset="-122"/>
              </a:rPr>
              <a:t> / intNum</a:t>
            </a:r>
            <a:r>
              <a:rPr lang="en-US" altLang="zh-CN" sz="2000" dirty="0">
                <a:latin typeface="华文中宋" panose="02010600040101010101" charset="-122"/>
                <a:ea typeface="华文中宋" panose="02010600040101010101" charset="-122"/>
                <a:cs typeface="华文中宋" panose="02010600040101010101" charset="-122"/>
              </a:rPr>
              <a:t>2</a:t>
            </a:r>
            <a:r>
              <a:rPr lang="zh-CN" altLang="en-US" sz="2000" dirty="0">
                <a:latin typeface="华文中宋" panose="02010600040101010101" charset="-122"/>
                <a:ea typeface="华文中宋" panose="02010600040101010101" charset="-122"/>
                <a:cs typeface="华文中宋" panose="02010600040101010101" charset="-122"/>
              </a:rPr>
              <a:t> &lt;&lt; endl;</a:t>
            </a:r>
          </a:p>
          <a:p>
            <a:r>
              <a:rPr lang="zh-CN" altLang="en-US" sz="2000" dirty="0">
                <a:latin typeface="华文中宋" panose="02010600040101010101" charset="-122"/>
                <a:ea typeface="华文中宋" panose="02010600040101010101" charset="-122"/>
                <a:cs typeface="华文中宋" panose="02010600040101010101" charset="-122"/>
              </a:rPr>
              <a:t>    cout &lt;&lt; doubleNum1 / </a:t>
            </a:r>
            <a:r>
              <a:rPr lang="en-US" altLang="zh-CN" sz="2000" dirty="0">
                <a:latin typeface="华文中宋" panose="02010600040101010101" charset="-122"/>
                <a:ea typeface="华文中宋" panose="02010600040101010101" charset="-122"/>
                <a:cs typeface="华文中宋" panose="02010600040101010101" charset="-122"/>
              </a:rPr>
              <a:t>double</a:t>
            </a:r>
            <a:r>
              <a:rPr lang="zh-CN" altLang="en-US" sz="2000" dirty="0">
                <a:latin typeface="华文中宋" panose="02010600040101010101" charset="-122"/>
                <a:ea typeface="华文中宋" panose="02010600040101010101" charset="-122"/>
                <a:cs typeface="华文中宋" panose="02010600040101010101" charset="-122"/>
              </a:rPr>
              <a:t>Num</a:t>
            </a:r>
            <a:r>
              <a:rPr lang="en-US" altLang="zh-CN" sz="2000" dirty="0">
                <a:latin typeface="华文中宋" panose="02010600040101010101" charset="-122"/>
                <a:ea typeface="华文中宋" panose="02010600040101010101" charset="-122"/>
                <a:cs typeface="华文中宋" panose="02010600040101010101" charset="-122"/>
              </a:rPr>
              <a:t>2</a:t>
            </a:r>
            <a:r>
              <a:rPr lang="zh-CN" altLang="en-US" sz="2000" dirty="0">
                <a:latin typeface="华文中宋" panose="02010600040101010101" charset="-122"/>
                <a:ea typeface="华文中宋" panose="02010600040101010101" charset="-122"/>
                <a:cs typeface="华文中宋" panose="02010600040101010101" charset="-122"/>
              </a:rPr>
              <a:t> &lt;&lt; endl;</a:t>
            </a:r>
          </a:p>
          <a:p>
            <a:r>
              <a:rPr lang="zh-CN" altLang="en-US" sz="2000" dirty="0">
                <a:latin typeface="华文中宋" panose="02010600040101010101" charset="-122"/>
                <a:ea typeface="华文中宋" panose="02010600040101010101" charset="-122"/>
                <a:cs typeface="华文中宋" panose="02010600040101010101" charset="-122"/>
              </a:rPr>
              <a:t>    cout &lt;&lt; doubleNum1 / </a:t>
            </a:r>
            <a:r>
              <a:rPr lang="en-US" altLang="zh-CN" sz="2000" dirty="0">
                <a:latin typeface="华文中宋" panose="02010600040101010101" charset="-122"/>
                <a:ea typeface="华文中宋" panose="02010600040101010101" charset="-122"/>
                <a:cs typeface="华文中宋" panose="02010600040101010101" charset="-122"/>
              </a:rPr>
              <a:t>int</a:t>
            </a:r>
            <a:r>
              <a:rPr lang="zh-CN" altLang="en-US" sz="2000" dirty="0">
                <a:latin typeface="华文中宋" panose="02010600040101010101" charset="-122"/>
                <a:ea typeface="华文中宋" panose="02010600040101010101" charset="-122"/>
                <a:cs typeface="华文中宋" panose="02010600040101010101" charset="-122"/>
              </a:rPr>
              <a:t>Num2 &lt;&lt; endl;</a:t>
            </a:r>
            <a:endParaRPr lang="en-US" altLang="zh-CN" sz="2000" dirty="0">
              <a:latin typeface="华文中宋" panose="02010600040101010101" charset="-122"/>
              <a:ea typeface="华文中宋" panose="02010600040101010101" charset="-122"/>
              <a:cs typeface="华文中宋" panose="02010600040101010101" charset="-122"/>
            </a:endParaRPr>
          </a:p>
          <a:p>
            <a:r>
              <a:rPr lang="en-US" altLang="zh-CN" sz="2000" dirty="0">
                <a:latin typeface="华文中宋" panose="02010600040101010101" charset="-122"/>
                <a:ea typeface="华文中宋" panose="02010600040101010101" charset="-122"/>
                <a:cs typeface="华文中宋" panose="02010600040101010101" charset="-122"/>
              </a:rPr>
              <a:t>    </a:t>
            </a:r>
            <a:r>
              <a:rPr lang="en-US" altLang="zh-CN" sz="2000" dirty="0" err="1">
                <a:latin typeface="华文中宋" panose="02010600040101010101" charset="-122"/>
                <a:ea typeface="华文中宋" panose="02010600040101010101" charset="-122"/>
                <a:cs typeface="华文中宋" panose="02010600040101010101" charset="-122"/>
              </a:rPr>
              <a:t>cout</a:t>
            </a:r>
            <a:r>
              <a:rPr lang="en-US" altLang="zh-CN" sz="2000" dirty="0">
                <a:latin typeface="华文中宋" panose="02010600040101010101" charset="-122"/>
                <a:ea typeface="华文中宋" panose="02010600040101010101" charset="-122"/>
                <a:cs typeface="华文中宋" panose="02010600040101010101" charset="-122"/>
              </a:rPr>
              <a:t> &lt;&lt; intNum1 / doubleNum2 &lt;&lt;</a:t>
            </a:r>
            <a:r>
              <a:rPr lang="en-US" altLang="zh-CN" sz="2000" dirty="0" err="1">
                <a:latin typeface="华文中宋" panose="02010600040101010101" charset="-122"/>
                <a:ea typeface="华文中宋" panose="02010600040101010101" charset="-122"/>
                <a:cs typeface="华文中宋" panose="02010600040101010101" charset="-122"/>
              </a:rPr>
              <a:t>endl</a:t>
            </a:r>
            <a:r>
              <a:rPr lang="en-US" altLang="zh-CN" sz="2000" dirty="0">
                <a:latin typeface="华文中宋" panose="02010600040101010101" charset="-122"/>
                <a:ea typeface="华文中宋" panose="02010600040101010101" charset="-122"/>
                <a:cs typeface="华文中宋" panose="02010600040101010101" charset="-122"/>
              </a:rPr>
              <a:t>;</a:t>
            </a:r>
          </a:p>
          <a:p>
            <a:endParaRPr lang="zh-CN" altLang="en-US" sz="2000" dirty="0">
              <a:latin typeface="华文中宋" panose="02010600040101010101" charset="-122"/>
              <a:ea typeface="华文中宋" panose="02010600040101010101" charset="-122"/>
              <a:cs typeface="华文中宋" panose="02010600040101010101" charset="-122"/>
            </a:endParaRPr>
          </a:p>
          <a:p>
            <a:r>
              <a:rPr lang="zh-CN" altLang="en-US" sz="2000" dirty="0">
                <a:latin typeface="华文中宋" panose="02010600040101010101" charset="-122"/>
                <a:ea typeface="华文中宋" panose="02010600040101010101" charset="-122"/>
                <a:cs typeface="华文中宋" panose="02010600040101010101" charset="-122"/>
              </a:rPr>
              <a:t>    return 0;</a:t>
            </a:r>
          </a:p>
          <a:p>
            <a:r>
              <a:rPr lang="zh-CN" altLang="en-US" sz="2000" dirty="0">
                <a:latin typeface="华文中宋" panose="02010600040101010101" charset="-122"/>
                <a:ea typeface="华文中宋" panose="02010600040101010101" charset="-122"/>
                <a:cs typeface="华文中宋" panose="02010600040101010101" charset="-122"/>
              </a:rPr>
              <a:t>}</a:t>
            </a:r>
          </a:p>
        </p:txBody>
      </p:sp>
      <p:grpSp>
        <p:nvGrpSpPr>
          <p:cNvPr id="12" name="组合 11">
            <a:extLst>
              <a:ext uri="{FF2B5EF4-FFF2-40B4-BE49-F238E27FC236}">
                <a16:creationId xmlns:a16="http://schemas.microsoft.com/office/drawing/2014/main" id="{FF85CE43-F1DF-2CAC-0FFB-E856C1FDF056}"/>
              </a:ext>
            </a:extLst>
          </p:cNvPr>
          <p:cNvGrpSpPr/>
          <p:nvPr/>
        </p:nvGrpSpPr>
        <p:grpSpPr>
          <a:xfrm>
            <a:off x="2832687" y="1121223"/>
            <a:ext cx="2735041" cy="1830444"/>
            <a:chOff x="2615182" y="1197423"/>
            <a:chExt cx="2735041" cy="1830444"/>
          </a:xfrm>
        </p:grpSpPr>
        <p:sp>
          <p:nvSpPr>
            <p:cNvPr id="11" name="思想气泡: 云 10">
              <a:extLst>
                <a:ext uri="{FF2B5EF4-FFF2-40B4-BE49-F238E27FC236}">
                  <a16:creationId xmlns:a16="http://schemas.microsoft.com/office/drawing/2014/main" id="{3D9000E8-EBCB-D6EA-3F12-4384BEA75B9E}"/>
                </a:ext>
              </a:extLst>
            </p:cNvPr>
            <p:cNvSpPr/>
            <p:nvPr/>
          </p:nvSpPr>
          <p:spPr>
            <a:xfrm rot="795384">
              <a:off x="2615182" y="1197423"/>
              <a:ext cx="2723497" cy="1830444"/>
            </a:xfrm>
            <a:prstGeom prst="cloudCallout">
              <a:avLst/>
            </a:prstGeom>
            <a:solidFill>
              <a:schemeClr val="bg1"/>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019A09CA-5208-2378-403C-49F840AA8EBC}"/>
                </a:ext>
              </a:extLst>
            </p:cNvPr>
            <p:cNvSpPr txBox="1"/>
            <p:nvPr>
              <p:custDataLst>
                <p:tags r:id="rId1"/>
              </p:custDataLst>
            </p:nvPr>
          </p:nvSpPr>
          <p:spPr>
            <a:xfrm rot="241374">
              <a:off x="2870731" y="1735857"/>
              <a:ext cx="2479492" cy="943098"/>
            </a:xfrm>
            <a:prstGeom prst="rect">
              <a:avLst/>
            </a:prstGeom>
            <a:noFill/>
          </p:spPr>
          <p:txBody>
            <a:bodyPr wrap="square" rtlCol="0">
              <a:noAutofit/>
            </a:bodyPr>
            <a:lstStyle/>
            <a:p>
              <a:r>
                <a:rPr lang="zh-CN" altLang="en-US" sz="2400" dirty="0">
                  <a:latin typeface="华文中宋" panose="02010600040101010101" charset="-122"/>
                  <a:ea typeface="华文中宋" panose="02010600040101010101" charset="-122"/>
                  <a:cs typeface="华文中宋" panose="02010600040101010101" charset="-122"/>
                </a:rPr>
                <a:t>我们知道</a:t>
              </a:r>
              <a:r>
                <a:rPr lang="en-US" altLang="zh-CN" sz="2400" dirty="0">
                  <a:latin typeface="华文中宋" panose="02010600040101010101" charset="-122"/>
                  <a:ea typeface="华文中宋" panose="02010600040101010101" charset="-122"/>
                  <a:cs typeface="华文中宋" panose="02010600040101010101" charset="-122"/>
                </a:rPr>
                <a:t>7</a:t>
              </a:r>
              <a:r>
                <a:rPr lang="zh-CN" altLang="en-US" sz="2400" dirty="0">
                  <a:latin typeface="华文中宋" panose="02010600040101010101" charset="-122"/>
                  <a:ea typeface="华文中宋" panose="02010600040101010101" charset="-122"/>
                  <a:cs typeface="华文中宋" panose="02010600040101010101" charset="-122"/>
                </a:rPr>
                <a:t>➗</a:t>
              </a:r>
              <a:r>
                <a:rPr lang="en-US" altLang="zh-CN" sz="2400" dirty="0">
                  <a:latin typeface="华文中宋" panose="02010600040101010101" charset="-122"/>
                  <a:ea typeface="华文中宋" panose="02010600040101010101" charset="-122"/>
                  <a:cs typeface="华文中宋" panose="02010600040101010101" charset="-122"/>
                </a:rPr>
                <a:t>2</a:t>
              </a:r>
              <a:r>
                <a:rPr lang="zh-CN" altLang="en-US" sz="2400" dirty="0">
                  <a:latin typeface="华文中宋" panose="02010600040101010101" charset="-122"/>
                  <a:ea typeface="华文中宋" panose="02010600040101010101" charset="-122"/>
                  <a:cs typeface="华文中宋" panose="02010600040101010101" charset="-122"/>
                </a:rPr>
                <a:t>等于多少吗？</a:t>
              </a:r>
            </a:p>
          </p:txBody>
        </p:sp>
      </p:grpSp>
      <p:grpSp>
        <p:nvGrpSpPr>
          <p:cNvPr id="2" name="组合 1">
            <a:extLst>
              <a:ext uri="{FF2B5EF4-FFF2-40B4-BE49-F238E27FC236}">
                <a16:creationId xmlns:a16="http://schemas.microsoft.com/office/drawing/2014/main" id="{B243DF05-434C-2C80-3A42-928E1909145F}"/>
              </a:ext>
            </a:extLst>
          </p:cNvPr>
          <p:cNvGrpSpPr/>
          <p:nvPr/>
        </p:nvGrpSpPr>
        <p:grpSpPr>
          <a:xfrm>
            <a:off x="6924675" y="1650365"/>
            <a:ext cx="3948430" cy="2493010"/>
            <a:chOff x="10905" y="2599"/>
            <a:chExt cx="6218" cy="3926"/>
          </a:xfrm>
        </p:grpSpPr>
        <p:sp>
          <p:nvSpPr>
            <p:cNvPr id="6" name="云形标注 5">
              <a:extLst>
                <a:ext uri="{FF2B5EF4-FFF2-40B4-BE49-F238E27FC236}">
                  <a16:creationId xmlns:a16="http://schemas.microsoft.com/office/drawing/2014/main" id="{CD9895A9-6C6F-EB4F-6BA5-4C4B6300F7D0}"/>
                </a:ext>
              </a:extLst>
            </p:cNvPr>
            <p:cNvSpPr/>
            <p:nvPr/>
          </p:nvSpPr>
          <p:spPr>
            <a:xfrm flipH="1">
              <a:off x="10905" y="2599"/>
              <a:ext cx="6218" cy="3927"/>
            </a:xfrm>
            <a:prstGeom prst="cloudCallout">
              <a:avLst>
                <a:gd name="adj1" fmla="val -42006"/>
                <a:gd name="adj2" fmla="val 76623"/>
              </a:avLst>
            </a:prstGeom>
            <a:solidFill>
              <a:schemeClr val="bg1"/>
            </a:solidFill>
          </p:spPr>
          <p:style>
            <a:lnRef idx="2">
              <a:schemeClr val="accent1"/>
            </a:lnRef>
            <a:fillRef idx="2">
              <a:schemeClr val="accent1"/>
            </a:fillRef>
            <a:effectRef idx="0">
              <a:srgbClr val="FFFFFF"/>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09B04C6-68A4-66F2-6983-5E72DC80CAEF}"/>
                </a:ext>
              </a:extLst>
            </p:cNvPr>
            <p:cNvSpPr txBox="1"/>
            <p:nvPr/>
          </p:nvSpPr>
          <p:spPr>
            <a:xfrm>
              <a:off x="11788" y="3327"/>
              <a:ext cx="4770" cy="2470"/>
            </a:xfrm>
            <a:prstGeom prst="rect">
              <a:avLst/>
            </a:prstGeom>
            <a:noFill/>
          </p:spPr>
          <p:txBody>
            <a:bodyPr wrap="square" rtlCol="0">
              <a:spAutoFit/>
            </a:bodyPr>
            <a:lstStyle/>
            <a:p>
              <a:r>
                <a:rPr lang="zh-CN" altLang="en-US" sz="2400" dirty="0">
                  <a:latin typeface="华文中宋" panose="02010600040101010101" charset="-122"/>
                  <a:ea typeface="华文中宋" panose="02010600040101010101" charset="-122"/>
                </a:rPr>
                <a:t>现在让我们定义一个整形变量和两个浮点变量，看看他们互相除有什么不同吧喵</a:t>
              </a:r>
              <a:r>
                <a:rPr lang="en-US" altLang="zh-CN" sz="2400" dirty="0">
                  <a:latin typeface="华文中宋" panose="02010600040101010101" charset="-122"/>
                  <a:ea typeface="华文中宋" panose="02010600040101010101" charset="-122"/>
                </a:rPr>
                <a:t>~</a:t>
              </a:r>
            </a:p>
          </p:txBody>
        </p:sp>
      </p:grpSp>
    </p:spTree>
    <p:extLst>
      <p:ext uri="{BB962C8B-B14F-4D97-AF65-F5344CB8AC3E}">
        <p14:creationId xmlns:p14="http://schemas.microsoft.com/office/powerpoint/2010/main" val="963675995"/>
      </p:ext>
    </p:extLst>
  </p:cSld>
  <p:clrMapOvr>
    <a:masterClrMapping/>
  </p:clrMapOvr>
  <mc:AlternateContent xmlns:mc="http://schemas.openxmlformats.org/markup-compatibility/2006" xmlns:p14="http://schemas.microsoft.com/office/powerpoint/2010/main">
    <mc:Choice Requires="p14">
      <p:transition spd="slow">
        <p:split orient="vert" dir="in"/>
      </p:transition>
    </mc:Choice>
    <mc:Fallback xmlns="">
      <p:transition spd="slow">
        <p:split orient="vert" dir="in"/>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par>
                          <p:cTn id="12" fill="hold">
                            <p:stCondLst>
                              <p:cond delay="16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2100"/>
                            </p:stCondLst>
                            <p:childTnLst>
                              <p:par>
                                <p:cTn id="17" presetID="10"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ppt_x"/>
                                          </p:val>
                                        </p:tav>
                                        <p:tav tm="100000">
                                          <p:val>
                                            <p:strVal val="#ppt_x"/>
                                          </p:val>
                                        </p:tav>
                                      </p:tavLst>
                                    </p:anim>
                                    <p:anim calcmode="lin" valueType="num">
                                      <p:cBhvr additive="base">
                                        <p:cTn id="2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1000"/>
                                        <p:tgtEl>
                                          <p:spTgt spid="12"/>
                                        </p:tgtEl>
                                      </p:cBhvr>
                                    </p:animEffect>
                                    <p:anim calcmode="lin" valueType="num">
                                      <p:cBhvr>
                                        <p:cTn id="31" dur="1000" fill="hold"/>
                                        <p:tgtEl>
                                          <p:spTgt spid="12"/>
                                        </p:tgtEl>
                                        <p:attrNameLst>
                                          <p:attrName>ppt_x</p:attrName>
                                        </p:attrNameLst>
                                      </p:cBhvr>
                                      <p:tavLst>
                                        <p:tav tm="0">
                                          <p:val>
                                            <p:strVal val="#ppt_x"/>
                                          </p:val>
                                        </p:tav>
                                        <p:tav tm="100000">
                                          <p:val>
                                            <p:strVal val="#ppt_x"/>
                                          </p:val>
                                        </p:tav>
                                      </p:tavLst>
                                    </p:anim>
                                    <p:anim calcmode="lin" valueType="num">
                                      <p:cBhvr>
                                        <p:cTn id="3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8" grpId="0"/>
      <p:bldP spid="8"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6280" y="5019548"/>
            <a:ext cx="1275328" cy="1935366"/>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6910" y="5013956"/>
            <a:ext cx="1912991" cy="1940958"/>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76834" y="5084848"/>
            <a:ext cx="1415166" cy="1773152"/>
          </a:xfrm>
          <a:prstGeom prst="rect">
            <a:avLst/>
          </a:prstGeom>
        </p:spPr>
      </p:pic>
      <p:grpSp>
        <p:nvGrpSpPr>
          <p:cNvPr id="10" name="组合 9"/>
          <p:cNvGrpSpPr/>
          <p:nvPr/>
        </p:nvGrpSpPr>
        <p:grpSpPr>
          <a:xfrm>
            <a:off x="2186606" y="2160104"/>
            <a:ext cx="7414593" cy="2125823"/>
            <a:chOff x="2186606" y="2160104"/>
            <a:chExt cx="7414593" cy="2125823"/>
          </a:xfrm>
        </p:grpSpPr>
        <p:sp>
          <p:nvSpPr>
            <p:cNvPr id="11" name="文本框 10"/>
            <p:cNvSpPr txBox="1"/>
            <p:nvPr/>
          </p:nvSpPr>
          <p:spPr>
            <a:xfrm>
              <a:off x="2339007" y="2464737"/>
              <a:ext cx="2213113" cy="1568450"/>
            </a:xfrm>
            <a:prstGeom prst="rect">
              <a:avLst/>
            </a:prstGeom>
            <a:noFill/>
          </p:spPr>
          <p:txBody>
            <a:bodyPr wrap="square" rtlCol="0">
              <a:spAutoFit/>
            </a:bodyPr>
            <a:lstStyle/>
            <a:p>
              <a:pPr algn="ctr"/>
              <a:r>
                <a:rPr lang="en-US" altLang="zh-CN" sz="9600" b="1" dirty="0">
                  <a:solidFill>
                    <a:srgbClr val="FF0000"/>
                  </a:solidFill>
                  <a:latin typeface="Algerian" panose="04020705040A02060702" pitchFamily="82" charset="0"/>
                  <a:ea typeface="微软雅黑 Light" panose="020B0502040204020203" pitchFamily="34" charset="-122"/>
                </a:rPr>
                <a:t>03</a:t>
              </a:r>
              <a:endParaRPr lang="zh-CN" altLang="en-US" sz="9600" b="1" dirty="0">
                <a:solidFill>
                  <a:srgbClr val="FF0000"/>
                </a:solidFill>
                <a:latin typeface="Algerian" panose="04020705040A02060702" pitchFamily="82" charset="0"/>
                <a:ea typeface="微软雅黑 Light" panose="020B0502040204020203" pitchFamily="34" charset="-122"/>
              </a:endParaRPr>
            </a:p>
          </p:txBody>
        </p:sp>
        <p:sp>
          <p:nvSpPr>
            <p:cNvPr id="12" name="文本框 22"/>
            <p:cNvSpPr txBox="1">
              <a:spLocks noChangeArrowheads="1"/>
            </p:cNvSpPr>
            <p:nvPr/>
          </p:nvSpPr>
          <p:spPr bwMode="auto">
            <a:xfrm>
              <a:off x="4631632" y="2576565"/>
              <a:ext cx="3810572" cy="583565"/>
            </a:xfrm>
            <a:prstGeom prst="rect">
              <a:avLst/>
            </a:prstGeom>
            <a:noFill/>
            <a:ln>
              <a:noFill/>
            </a:ln>
          </p:spPr>
          <p:txBody>
            <a:bodyPr>
              <a:spAutoFit/>
            </a:bodyPr>
            <a:lstStyle>
              <a:lvl1pPr/>
              <a:lvl2pPr marL="742950" indent="-285750"/>
              <a:lvl3pPr/>
              <a:lvl4pPr/>
              <a:lvl5pPr/>
              <a:lvl6pPr/>
              <a:lvl7pPr/>
              <a:lvl8pPr/>
              <a:lvl9pPr/>
            </a:lstStyle>
            <a:p>
              <a:r>
                <a:rPr lang="zh-CN" altLang="en-US" sz="3200" dirty="0">
                  <a:latin typeface="汉仪夏日体W" charset="0"/>
                  <a:ea typeface="汉仪夏日体W" charset="0"/>
                </a:rPr>
                <a:t>修饰符</a:t>
              </a:r>
            </a:p>
          </p:txBody>
        </p:sp>
        <p:sp>
          <p:nvSpPr>
            <p:cNvPr id="13" name="矩形 23"/>
            <p:cNvSpPr>
              <a:spLocks noChangeArrowheads="1"/>
            </p:cNvSpPr>
            <p:nvPr/>
          </p:nvSpPr>
          <p:spPr bwMode="auto">
            <a:xfrm>
              <a:off x="4631632" y="3199127"/>
              <a:ext cx="4565377" cy="414020"/>
            </a:xfrm>
            <a:prstGeom prst="rect">
              <a:avLst/>
            </a:prstGeom>
            <a:noFill/>
            <a:ln>
              <a:noFill/>
            </a:ln>
          </p:spPr>
          <p:txBody>
            <a:bodyPr wrap="square">
              <a:spAutoFit/>
            </a:bodyPr>
            <a:lstStyle/>
            <a:p>
              <a:pPr eaLnBrk="1" hangingPunct="1">
                <a:lnSpc>
                  <a:spcPct val="150000"/>
                </a:lnSpc>
              </a:pPr>
              <a:r>
                <a:rPr lang="zh-CN" altLang="en-US" sz="1400" dirty="0">
                  <a:latin typeface="微软雅黑 Light" panose="020B0502040204020203" pitchFamily="34" charset="-122"/>
                  <a:ea typeface="微软雅黑 Light" panose="020B0502040204020203" pitchFamily="34" charset="-122"/>
                </a:rPr>
                <a:t>小猫老板的魔法符号</a:t>
              </a:r>
            </a:p>
          </p:txBody>
        </p:sp>
        <p:cxnSp>
          <p:nvCxnSpPr>
            <p:cNvPr id="14" name="直接连接符 13"/>
            <p:cNvCxnSpPr/>
            <p:nvPr/>
          </p:nvCxnSpPr>
          <p:spPr>
            <a:xfrm>
              <a:off x="4459354" y="2597090"/>
              <a:ext cx="0" cy="127237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半闭框 14"/>
            <p:cNvSpPr/>
            <p:nvPr/>
          </p:nvSpPr>
          <p:spPr>
            <a:xfrm>
              <a:off x="2186606" y="2160104"/>
              <a:ext cx="463826" cy="416461"/>
            </a:xfrm>
            <a:prstGeom prst="halfFrame">
              <a:avLst>
                <a:gd name="adj1" fmla="val 0"/>
                <a:gd name="adj2" fmla="val 0"/>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sp>
          <p:nvSpPr>
            <p:cNvPr id="16" name="半闭框 15"/>
            <p:cNvSpPr/>
            <p:nvPr/>
          </p:nvSpPr>
          <p:spPr>
            <a:xfrm rot="10800000">
              <a:off x="9137373" y="3869466"/>
              <a:ext cx="463826" cy="416461"/>
            </a:xfrm>
            <a:prstGeom prst="halfFrame">
              <a:avLst>
                <a:gd name="adj1" fmla="val 0"/>
                <a:gd name="adj2" fmla="val 0"/>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14" presetClass="entr" presetSubtype="10" fill="hold"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randombar(horizont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修饰符</a:t>
            </a:r>
            <a:r>
              <a:rPr lang="en-US" altLang="zh-CN" dirty="0">
                <a:latin typeface="汉仪夏日体W" charset="0"/>
                <a:ea typeface="汉仪夏日体W" charset="0"/>
                <a:cs typeface="汉仪夏日体W" charset="0"/>
              </a:rPr>
              <a:t> —— </a:t>
            </a:r>
            <a:r>
              <a:rPr lang="zh-CN" altLang="en-US" dirty="0">
                <a:latin typeface="汉仪夏日体W" charset="0"/>
                <a:ea typeface="汉仪夏日体W" charset="0"/>
                <a:cs typeface="汉仪夏日体W" charset="0"/>
              </a:rPr>
              <a:t>简介</a:t>
            </a:r>
          </a:p>
        </p:txBody>
      </p:sp>
      <p:grpSp>
        <p:nvGrpSpPr>
          <p:cNvPr id="4" name="组合 3"/>
          <p:cNvGrpSpPr/>
          <p:nvPr/>
        </p:nvGrpSpPr>
        <p:grpSpPr>
          <a:xfrm>
            <a:off x="8686800" y="4884420"/>
            <a:ext cx="3502025" cy="1973580"/>
            <a:chOff x="8850879" y="5192771"/>
            <a:chExt cx="2833895" cy="1665229"/>
          </a:xfrm>
        </p:grpSpPr>
        <p:pic>
          <p:nvPicPr>
            <p:cNvPr id="14" name="Picture 8" descr="https://timgsa.baidu.com/timg?image&amp;quality=80&amp;size=b9999_10000&amp;sec=1512801841476&amp;di=6cc25bd6c67ca782e556bf426cc813ac&amp;imgtype=0&amp;src=http%3A%2F%2Fwww.gzsimtong.com%2Fuploads%2F2014128%2F20141208103350365036.jpg"/>
            <p:cNvPicPr>
              <a:picLocks noChangeAspect="1" noChangeArrowheads="1"/>
            </p:cNvPicPr>
            <p:nvPr>
              <p:custDataLst>
                <p:tags r:id="rId1"/>
              </p:custDataLst>
            </p:nvPr>
          </p:nvPicPr>
          <p:blipFill rotWithShape="1">
            <a:blip r:embed="rId5" cstate="email"/>
            <a:srcRect/>
            <a:stretch>
              <a:fillRect/>
            </a:stretch>
          </p:blipFill>
          <p:spPr bwMode="auto">
            <a:xfrm>
              <a:off x="8850879" y="5249430"/>
              <a:ext cx="1416947" cy="160857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s://timgsa.baidu.com/timg?image&amp;quality=80&amp;size=b9999_10000&amp;sec=1512801768647&amp;di=00bd7ac590fccea18fc6c9ad82d8f51d&amp;imgtype=0&amp;src=http%3A%2F%2Fcdn.duitang.com%2Fuploads%2Fitem%2F201610%2F22%2F20161022153149_J5rKM.thumb.700_0.jpeg"/>
            <p:cNvPicPr>
              <a:picLocks noChangeAspect="1" noChangeArrowheads="1"/>
            </p:cNvPicPr>
            <p:nvPr>
              <p:custDataLst>
                <p:tags r:id="rId2"/>
              </p:custDataLst>
            </p:nvPr>
          </p:nvPicPr>
          <p:blipFill rotWithShape="1">
            <a:blip r:embed="rId6" cstate="email"/>
            <a:srcRect/>
            <a:stretch>
              <a:fillRect/>
            </a:stretch>
          </p:blipFill>
          <p:spPr bwMode="auto">
            <a:xfrm>
              <a:off x="10267826" y="5192771"/>
              <a:ext cx="1416948" cy="1665229"/>
            </a:xfrm>
            <a:prstGeom prst="rect">
              <a:avLst/>
            </a:prstGeom>
            <a:noFill/>
            <a:extLst>
              <a:ext uri="{909E8E84-426E-40DD-AFC4-6F175D3DCCD1}">
                <a14:hiddenFill xmlns:a14="http://schemas.microsoft.com/office/drawing/2010/main">
                  <a:solidFill>
                    <a:srgbClr val="FFFFFF"/>
                  </a:solidFill>
                </a14:hiddenFill>
              </a:ext>
            </a:extLst>
          </p:spPr>
        </p:pic>
      </p:grpSp>
      <p:pic>
        <p:nvPicPr>
          <p:cNvPr id="5" name="图片 4" descr="OIP-C"/>
          <p:cNvPicPr>
            <a:picLocks noChangeAspect="1"/>
          </p:cNvPicPr>
          <p:nvPr/>
        </p:nvPicPr>
        <p:blipFill>
          <a:blip r:embed="rId7"/>
          <a:stretch>
            <a:fillRect/>
          </a:stretch>
        </p:blipFill>
        <p:spPr>
          <a:xfrm>
            <a:off x="0" y="4456430"/>
            <a:ext cx="1597025" cy="2287905"/>
          </a:xfrm>
          <a:prstGeom prst="rect">
            <a:avLst/>
          </a:prstGeom>
        </p:spPr>
      </p:pic>
      <p:grpSp>
        <p:nvGrpSpPr>
          <p:cNvPr id="2" name="组合 1"/>
          <p:cNvGrpSpPr/>
          <p:nvPr/>
        </p:nvGrpSpPr>
        <p:grpSpPr>
          <a:xfrm>
            <a:off x="2346325" y="1626235"/>
            <a:ext cx="3374390" cy="4616450"/>
            <a:chOff x="3695" y="2561"/>
            <a:chExt cx="5314" cy="7270"/>
          </a:xfrm>
        </p:grpSpPr>
        <p:sp>
          <p:nvSpPr>
            <p:cNvPr id="6" name="圆角矩形标注 5"/>
            <p:cNvSpPr/>
            <p:nvPr/>
          </p:nvSpPr>
          <p:spPr>
            <a:xfrm rot="5400000">
              <a:off x="2717" y="3539"/>
              <a:ext cx="7270" cy="5315"/>
            </a:xfrm>
            <a:prstGeom prst="wedgeRoundRectCallout">
              <a:avLst>
                <a:gd name="adj1" fmla="val 29738"/>
                <a:gd name="adj2" fmla="val 71280"/>
                <a:gd name="adj3" fmla="val 16667"/>
              </a:avLst>
            </a:prstGeom>
            <a:solidFill>
              <a:schemeClr val="bg1"/>
            </a:solidFill>
            <a:ln>
              <a:solidFill>
                <a:schemeClr val="tx1">
                  <a:lumMod val="50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文本框 7"/>
            <p:cNvSpPr txBox="1"/>
            <p:nvPr/>
          </p:nvSpPr>
          <p:spPr>
            <a:xfrm>
              <a:off x="4184" y="2709"/>
              <a:ext cx="4337" cy="7123"/>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sym typeface="+mn-ea"/>
                </a:rPr>
                <a:t>在小猫商店里，老板决定为计算器增添一些有趣的</a:t>
              </a:r>
              <a:r>
                <a:rPr lang="zh-CN" altLang="en-US" sz="2400">
                  <a:highlight>
                    <a:srgbClr val="FFFF00"/>
                  </a:highlight>
                  <a:latin typeface="华文中宋" panose="02010600040101010101" charset="-122"/>
                  <a:ea typeface="华文中宋" panose="02010600040101010101" charset="-122"/>
                  <a:sym typeface="+mn-ea"/>
                </a:rPr>
                <a:t>修饰符</a:t>
              </a:r>
              <a:r>
                <a:rPr lang="zh-CN" altLang="en-US" sz="2400">
                  <a:latin typeface="华文中宋" panose="02010600040101010101" charset="-122"/>
                  <a:ea typeface="华文中宋" panose="02010600040101010101" charset="-122"/>
                  <a:sym typeface="+mn-ea"/>
                </a:rPr>
                <a:t>，就像是为小猫们的玩具添上了五光十色的羽毛，让它们变得更加美丽迷人。这些有光修饰符就像是在计算器的每一个按钮上点缀了闪闪发光的宝石。</a:t>
              </a:r>
            </a:p>
          </p:txBody>
        </p:sp>
      </p:grpSp>
      <p:grpSp>
        <p:nvGrpSpPr>
          <p:cNvPr id="3" name="组合 2"/>
          <p:cNvGrpSpPr/>
          <p:nvPr/>
        </p:nvGrpSpPr>
        <p:grpSpPr>
          <a:xfrm>
            <a:off x="6711315" y="1097280"/>
            <a:ext cx="4941570" cy="3776980"/>
            <a:chOff x="10569" y="1728"/>
            <a:chExt cx="7782" cy="5948"/>
          </a:xfrm>
        </p:grpSpPr>
        <p:sp>
          <p:nvSpPr>
            <p:cNvPr id="10" name="竖卷形 9"/>
            <p:cNvSpPr/>
            <p:nvPr/>
          </p:nvSpPr>
          <p:spPr>
            <a:xfrm>
              <a:off x="10569" y="1728"/>
              <a:ext cx="7783" cy="5949"/>
            </a:xfrm>
            <a:prstGeom prst="verticalScroll">
              <a:avLst/>
            </a:prstGeom>
            <a:solidFill>
              <a:schemeClr val="bg2">
                <a:lumMod val="85000"/>
              </a:schemeClr>
            </a:solidFill>
            <a:ln>
              <a:solidFill>
                <a:schemeClr val="tx2">
                  <a:lumMod val="40000"/>
                  <a:lumOff val="60000"/>
                </a:schemeClr>
              </a:solidFill>
            </a:ln>
          </p:spPr>
          <p:style>
            <a:lnRef idx="2">
              <a:schemeClr val="accent2"/>
            </a:lnRef>
            <a:fillRef idx="2">
              <a:schemeClr val="accent2"/>
            </a:fillRef>
            <a:effectRef idx="0">
              <a:srgbClr val="FFFFFF"/>
            </a:effectRef>
            <a:fontRef idx="minor">
              <a:schemeClr val="lt1"/>
            </a:fontRef>
          </p:style>
          <p:txBody>
            <a:bodyPr rtlCol="0" anchor="ctr"/>
            <a:lstStyle/>
            <a:p>
              <a:pPr algn="ctr"/>
              <a:endParaRPr lang="zh-CN" altLang="en-US"/>
            </a:p>
          </p:txBody>
        </p:sp>
        <p:sp>
          <p:nvSpPr>
            <p:cNvPr id="9" name="文本框 8"/>
            <p:cNvSpPr txBox="1"/>
            <p:nvPr/>
          </p:nvSpPr>
          <p:spPr>
            <a:xfrm>
              <a:off x="11700" y="2709"/>
              <a:ext cx="5983" cy="4506"/>
            </a:xfrm>
            <a:prstGeom prst="rect">
              <a:avLst/>
            </a:prstGeom>
            <a:noFill/>
          </p:spPr>
          <p:txBody>
            <a:bodyPr wrap="square" rtlCol="0">
              <a:spAutoFit/>
            </a:bodyPr>
            <a:lstStyle/>
            <a:p>
              <a:r>
                <a:rPr lang="en-US" altLang="zh-CN" sz="2000">
                  <a:latin typeface="华文中宋" panose="02010600040101010101" charset="-122"/>
                  <a:ea typeface="华文中宋" panose="02010600040101010101" charset="-122"/>
                  <a:cs typeface="华文中宋" panose="02010600040101010101" charset="-122"/>
                </a:rPr>
                <a:t>const</a:t>
              </a:r>
              <a:r>
                <a:rPr lang="zh-CN" altLang="en-US" sz="2000">
                  <a:latin typeface="华文中宋" panose="02010600040101010101" charset="-122"/>
                  <a:ea typeface="华文中宋" panose="02010600040101010101" charset="-122"/>
                  <a:cs typeface="华文中宋" panose="02010600040101010101" charset="-122"/>
                </a:rPr>
                <a:t>：锁定一个变量的值</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rPr>
                <a:t>mutable：解除</a:t>
              </a:r>
              <a:r>
                <a:rPr lang="en-US" altLang="zh-CN" sz="2000">
                  <a:latin typeface="华文中宋" panose="02010600040101010101" charset="-122"/>
                  <a:ea typeface="华文中宋" panose="02010600040101010101" charset="-122"/>
                  <a:cs typeface="华文中宋" panose="02010600040101010101" charset="-122"/>
                </a:rPr>
                <a:t>const</a:t>
              </a:r>
              <a:r>
                <a:rPr lang="zh-CN" altLang="en-US" sz="2000">
                  <a:latin typeface="华文中宋" panose="02010600040101010101" charset="-122"/>
                  <a:ea typeface="华文中宋" panose="02010600040101010101" charset="-122"/>
                  <a:cs typeface="华文中宋" panose="02010600040101010101" charset="-122"/>
                </a:rPr>
                <a:t>的锁定</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rPr>
                <a:t>register：将变量存储在寄存器中，提高访问速度</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rPr>
                <a:t>extern修饰符：声明一个在其他文件中定义的全局变量或函数</a:t>
              </a:r>
            </a:p>
          </p:txBody>
        </p:sp>
      </p:grpSp>
    </p:spTree>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par>
                          <p:cTn id="12" fill="hold">
                            <p:stCondLst>
                              <p:cond delay="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nodeType="click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500" fill="hold"/>
                                        <p:tgtEl>
                                          <p:spTgt spid="3"/>
                                        </p:tgtEl>
                                        <p:attrNameLst>
                                          <p:attrName>ppt_x</p:attrName>
                                        </p:attrNameLst>
                                      </p:cBhvr>
                                      <p:tavLst>
                                        <p:tav tm="0">
                                          <p:val>
                                            <p:strVal val="1+#ppt_w/2"/>
                                          </p:val>
                                        </p:tav>
                                        <p:tav tm="100000">
                                          <p:val>
                                            <p:strVal val="#ppt_x"/>
                                          </p:val>
                                        </p:tav>
                                      </p:tavLst>
                                    </p:anim>
                                    <p:anim calcmode="lin" valueType="num">
                                      <p:cBhvr additive="base">
                                        <p:cTn id="30"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5EDD6"/>
        </a:solidFill>
        <a:effectLst/>
      </p:bgPr>
    </p:bg>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修饰符</a:t>
            </a:r>
            <a:r>
              <a:rPr lang="en-US" altLang="zh-CN" dirty="0">
                <a:latin typeface="汉仪夏日体W" charset="0"/>
                <a:ea typeface="汉仪夏日体W" charset="0"/>
                <a:cs typeface="汉仪夏日体W" charset="0"/>
              </a:rPr>
              <a:t> —— const</a:t>
            </a:r>
          </a:p>
        </p:txBody>
      </p:sp>
      <p:sp>
        <p:nvSpPr>
          <p:cNvPr id="3" name="文本框 2"/>
          <p:cNvSpPr txBox="1"/>
          <p:nvPr>
            <p:custDataLst>
              <p:tags r:id="rId1"/>
            </p:custDataLst>
          </p:nvPr>
        </p:nvSpPr>
        <p:spPr>
          <a:xfrm>
            <a:off x="1617345" y="1659890"/>
            <a:ext cx="1974850" cy="460375"/>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rPr>
              <a:t>const</a:t>
            </a:r>
            <a:r>
              <a:rPr lang="zh-CN" altLang="en-US" sz="2400">
                <a:latin typeface="华文中宋" panose="02010600040101010101" charset="-122"/>
                <a:ea typeface="华文中宋" panose="02010600040101010101" charset="-122"/>
              </a:rPr>
              <a:t>？</a:t>
            </a:r>
          </a:p>
        </p:txBody>
      </p:sp>
      <p:sp>
        <p:nvSpPr>
          <p:cNvPr id="2" name="文本框 1"/>
          <p:cNvSpPr txBox="1"/>
          <p:nvPr>
            <p:custDataLst>
              <p:tags r:id="rId2"/>
            </p:custDataLst>
          </p:nvPr>
        </p:nvSpPr>
        <p:spPr>
          <a:xfrm>
            <a:off x="5815965" y="1591310"/>
            <a:ext cx="4724400" cy="460375"/>
          </a:xfrm>
          <a:prstGeom prst="rect">
            <a:avLst/>
          </a:prstGeom>
          <a:noFill/>
        </p:spPr>
        <p:txBody>
          <a:bodyPr wrap="square" rtlCol="0">
            <a:spAutoFit/>
          </a:bodyPr>
          <a:lstStyle/>
          <a:p>
            <a:r>
              <a:rPr lang="zh-CN" altLang="en-US" sz="2400" dirty="0">
                <a:latin typeface="华文中宋" panose="02010600040101010101" charset="-122"/>
                <a:ea typeface="华文中宋" panose="02010600040101010101" charset="-122"/>
                <a:sym typeface="YF补 汉仪夏日体+黑白emoji" charset="0"/>
              </a:rPr>
              <a:t>为计算器的变量打造的坚固护甲！</a:t>
            </a:r>
          </a:p>
        </p:txBody>
      </p:sp>
      <p:pic>
        <p:nvPicPr>
          <p:cNvPr id="10" name="图片 9"/>
          <p:cNvPicPr>
            <a:picLocks noChangeAspect="1"/>
          </p:cNvPicPr>
          <p:nvPr>
            <p:custDataLst>
              <p:tags r:id="rId3"/>
            </p:custDataLst>
          </p:nvPr>
        </p:nvPicPr>
        <p:blipFill>
          <a:blip r:embed="rId8"/>
          <a:stretch>
            <a:fillRect/>
          </a:stretch>
        </p:blipFill>
        <p:spPr>
          <a:xfrm>
            <a:off x="941070" y="1588770"/>
            <a:ext cx="662305" cy="669925"/>
          </a:xfrm>
          <a:prstGeom prst="rect">
            <a:avLst/>
          </a:prstGeom>
        </p:spPr>
      </p:pic>
      <p:pic>
        <p:nvPicPr>
          <p:cNvPr id="7" name="图片 6"/>
          <p:cNvPicPr>
            <a:picLocks noChangeAspect="1"/>
          </p:cNvPicPr>
          <p:nvPr>
            <p:custDataLst>
              <p:tags r:id="rId4"/>
            </p:custDataLst>
          </p:nvPr>
        </p:nvPicPr>
        <p:blipFill>
          <a:blip r:embed="rId9"/>
          <a:stretch>
            <a:fillRect/>
          </a:stretch>
        </p:blipFill>
        <p:spPr>
          <a:xfrm>
            <a:off x="5160010" y="1577975"/>
            <a:ext cx="655955" cy="625475"/>
          </a:xfrm>
          <a:prstGeom prst="rect">
            <a:avLst/>
          </a:prstGeom>
        </p:spPr>
      </p:pic>
      <p:sp>
        <p:nvSpPr>
          <p:cNvPr id="16" name="右箭头 15"/>
          <p:cNvSpPr/>
          <p:nvPr>
            <p:custDataLst>
              <p:tags r:id="rId5"/>
            </p:custDataLst>
          </p:nvPr>
        </p:nvSpPr>
        <p:spPr>
          <a:xfrm>
            <a:off x="3107690" y="1770380"/>
            <a:ext cx="1471295" cy="281305"/>
          </a:xfrm>
          <a:prstGeom prst="rightArrow">
            <a:avLst/>
          </a:prstGeom>
        </p:spPr>
        <p:style>
          <a:lnRef idx="2">
            <a:srgbClr val="4472C4">
              <a:lumMod val="75000"/>
            </a:srgbClr>
          </a:lnRef>
          <a:fillRef idx="1">
            <a:srgbClr val="4472C4"/>
          </a:fillRef>
          <a:effectRef idx="0">
            <a:srgbClr val="FFFFFF"/>
          </a:effectRef>
          <a:fontRef idx="minor">
            <a:sysClr val="window" lastClr="FFFFFF"/>
          </a:fontRef>
        </p:style>
        <p:txBody>
          <a:bodyPr rtlCol="0" anchor="ctr"/>
          <a:lstStyle/>
          <a:p>
            <a:pPr algn="ctr"/>
            <a:endParaRPr lang="zh-CN" altLang="en-US">
              <a:solidFill>
                <a:sysClr val="window" lastClr="FFFFFF"/>
              </a:solidFill>
              <a:latin typeface="Arial" panose="020B0604020202020204" pitchFamily="34" charset="0"/>
              <a:ea typeface="YF补 汉仪夏日体+黑白emoji" charset="0"/>
            </a:endParaRPr>
          </a:p>
        </p:txBody>
      </p:sp>
      <p:pic>
        <p:nvPicPr>
          <p:cNvPr id="11" name="图片 10" descr="1654.jpg_wh300"/>
          <p:cNvPicPr>
            <a:picLocks noChangeAspect="1"/>
          </p:cNvPicPr>
          <p:nvPr/>
        </p:nvPicPr>
        <p:blipFill>
          <a:blip r:embed="rId10"/>
          <a:stretch>
            <a:fillRect/>
          </a:stretch>
        </p:blipFill>
        <p:spPr>
          <a:xfrm>
            <a:off x="0" y="5001895"/>
            <a:ext cx="5493385" cy="1856105"/>
          </a:xfrm>
          <a:prstGeom prst="rect">
            <a:avLst/>
          </a:prstGeom>
        </p:spPr>
      </p:pic>
      <p:pic>
        <p:nvPicPr>
          <p:cNvPr id="13" name="图片 12" descr="盔甲"/>
          <p:cNvPicPr>
            <a:picLocks noChangeAspect="1"/>
          </p:cNvPicPr>
          <p:nvPr/>
        </p:nvPicPr>
        <p:blipFill>
          <a:blip r:embed="rId11"/>
          <a:stretch>
            <a:fillRect/>
          </a:stretch>
        </p:blipFill>
        <p:spPr>
          <a:xfrm>
            <a:off x="10408920" y="1311275"/>
            <a:ext cx="947420" cy="947420"/>
          </a:xfrm>
          <a:prstGeom prst="rect">
            <a:avLst/>
          </a:prstGeom>
        </p:spPr>
      </p:pic>
      <p:sp>
        <p:nvSpPr>
          <p:cNvPr id="17" name="文本框 16"/>
          <p:cNvSpPr txBox="1"/>
          <p:nvPr/>
        </p:nvSpPr>
        <p:spPr>
          <a:xfrm>
            <a:off x="260985" y="2696845"/>
            <a:ext cx="4970780" cy="460375"/>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rPr>
              <a:t>const int cat_count = 5</a:t>
            </a:r>
          </a:p>
        </p:txBody>
      </p:sp>
      <p:sp>
        <p:nvSpPr>
          <p:cNvPr id="18" name="下箭头 17"/>
          <p:cNvSpPr/>
          <p:nvPr/>
        </p:nvSpPr>
        <p:spPr>
          <a:xfrm rot="10800000">
            <a:off x="1397635" y="3255010"/>
            <a:ext cx="464185" cy="1628140"/>
          </a:xfrm>
          <a:prstGeom prst="downArrow">
            <a:avLst/>
          </a:prstGeom>
        </p:spPr>
        <p:style>
          <a:lnRef idx="2">
            <a:schemeClr val="accent1"/>
          </a:lnRef>
          <a:fillRef idx="2">
            <a:schemeClr val="accent1"/>
          </a:fillRef>
          <a:effectRef idx="0">
            <a:srgbClr val="FFFFFF"/>
          </a:effectRef>
          <a:fontRef idx="minor">
            <a:schemeClr val="lt1"/>
          </a:fontRef>
        </p:style>
        <p:txBody>
          <a:bodyPr rtlCol="0" anchor="ctr"/>
          <a:lstStyle/>
          <a:p>
            <a:pPr algn="ctr"/>
            <a:endParaRPr lang="zh-CN" altLang="en-US"/>
          </a:p>
        </p:txBody>
      </p:sp>
      <p:sp>
        <p:nvSpPr>
          <p:cNvPr id="19" name="文本框 18"/>
          <p:cNvSpPr txBox="1"/>
          <p:nvPr/>
        </p:nvSpPr>
        <p:spPr>
          <a:xfrm>
            <a:off x="2109470" y="3595370"/>
            <a:ext cx="2084070" cy="829945"/>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rPr>
              <a:t>下面的图片有五只小猫哦！</a:t>
            </a:r>
          </a:p>
        </p:txBody>
      </p:sp>
      <p:pic>
        <p:nvPicPr>
          <p:cNvPr id="21" name="图片 20" descr="猫咪"/>
          <p:cNvPicPr>
            <a:picLocks noChangeAspect="1"/>
          </p:cNvPicPr>
          <p:nvPr/>
        </p:nvPicPr>
        <p:blipFill>
          <a:blip r:embed="rId12"/>
          <a:stretch>
            <a:fillRect/>
          </a:stretch>
        </p:blipFill>
        <p:spPr>
          <a:xfrm>
            <a:off x="9989820" y="4655820"/>
            <a:ext cx="2202180" cy="2202180"/>
          </a:xfrm>
          <a:prstGeom prst="rect">
            <a:avLst/>
          </a:prstGeom>
        </p:spPr>
      </p:pic>
      <p:grpSp>
        <p:nvGrpSpPr>
          <p:cNvPr id="24" name="组合 23"/>
          <p:cNvGrpSpPr/>
          <p:nvPr/>
        </p:nvGrpSpPr>
        <p:grpSpPr>
          <a:xfrm>
            <a:off x="6457950" y="2423160"/>
            <a:ext cx="4082415" cy="2459990"/>
            <a:chOff x="10170" y="3816"/>
            <a:chExt cx="6429" cy="3874"/>
          </a:xfrm>
        </p:grpSpPr>
        <p:sp>
          <p:nvSpPr>
            <p:cNvPr id="22" name="云形标注 21"/>
            <p:cNvSpPr/>
            <p:nvPr/>
          </p:nvSpPr>
          <p:spPr>
            <a:xfrm flipH="1">
              <a:off x="10170" y="3816"/>
              <a:ext cx="6429" cy="3874"/>
            </a:xfrm>
            <a:prstGeom prst="cloudCallout">
              <a:avLst>
                <a:gd name="adj1" fmla="val -40885"/>
                <a:gd name="adj2" fmla="val 75890"/>
              </a:avLst>
            </a:prstGeom>
            <a:solidFill>
              <a:schemeClr val="bg1"/>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solidFill>
                  <a:schemeClr val="bg1"/>
                </a:solidFill>
              </a:endParaRPr>
            </a:p>
          </p:txBody>
        </p:sp>
        <p:sp>
          <p:nvSpPr>
            <p:cNvPr id="23" name="文本框 22"/>
            <p:cNvSpPr txBox="1"/>
            <p:nvPr/>
          </p:nvSpPr>
          <p:spPr>
            <a:xfrm>
              <a:off x="11167" y="4402"/>
              <a:ext cx="4764" cy="2567"/>
            </a:xfrm>
            <a:prstGeom prst="rect">
              <a:avLst/>
            </a:prstGeom>
            <a:noFill/>
          </p:spPr>
          <p:txBody>
            <a:bodyPr wrap="square" rtlCol="0">
              <a:spAutoFit/>
            </a:bodyPr>
            <a:lstStyle/>
            <a:p>
              <a:r>
                <a:rPr lang="zh-CN" altLang="en-US" sz="2000">
                  <a:latin typeface="华文中宋" panose="02010600040101010101" charset="-122"/>
                  <a:ea typeface="华文中宋" panose="02010600040101010101" charset="-122"/>
                  <a:cs typeface="华文中宋" panose="02010600040101010101" charset="-122"/>
                </a:rPr>
                <a:t>现在让我们给计算器加入一个用</a:t>
              </a:r>
              <a:r>
                <a:rPr lang="en-US" altLang="zh-CN" sz="2000">
                  <a:latin typeface="华文中宋" panose="02010600040101010101" charset="-122"/>
                  <a:ea typeface="华文中宋" panose="02010600040101010101" charset="-122"/>
                  <a:cs typeface="华文中宋" panose="02010600040101010101" charset="-122"/>
                </a:rPr>
                <a:t>const</a:t>
              </a:r>
              <a:r>
                <a:rPr lang="zh-CN" altLang="en-US" sz="2000">
                  <a:latin typeface="华文中宋" panose="02010600040101010101" charset="-122"/>
                  <a:ea typeface="华文中宋" panose="02010600040101010101" charset="-122"/>
                  <a:cs typeface="华文中宋" panose="02010600040101010101" charset="-122"/>
                </a:rPr>
                <a:t>修饰的变量，圆周率</a:t>
              </a:r>
              <a:r>
                <a:rPr lang="en-US" altLang="zh-CN" sz="2000">
                  <a:latin typeface="华文中宋" panose="02010600040101010101" charset="-122"/>
                  <a:ea typeface="华文中宋" panose="02010600040101010101" charset="-122"/>
                  <a:cs typeface="华文中宋" panose="02010600040101010101" charset="-122"/>
                </a:rPr>
                <a:t>PI(π)</a:t>
              </a:r>
              <a:r>
                <a:rPr lang="zh-CN" altLang="en-US" sz="2000">
                  <a:latin typeface="华文中宋" panose="02010600040101010101" charset="-122"/>
                  <a:ea typeface="华文中宋" panose="02010600040101010101" charset="-122"/>
                  <a:cs typeface="华文中宋" panose="02010600040101010101" charset="-122"/>
                </a:rPr>
                <a:t>并尝试修改吧！</a:t>
              </a:r>
            </a:p>
            <a:p>
              <a:r>
                <a:rPr lang="en-US" altLang="zh-CN" sz="2000">
                  <a:latin typeface="华文中宋" panose="02010600040101010101" charset="-122"/>
                  <a:ea typeface="华文中宋" panose="02010600040101010101" charset="-122"/>
                  <a:cs typeface="华文中宋" panose="02010600040101010101" charset="-122"/>
                </a:rPr>
                <a:t>(π = 3.14,</a:t>
              </a:r>
              <a:r>
                <a:rPr lang="zh-CN" altLang="en-US" sz="2000">
                  <a:latin typeface="华文中宋" panose="02010600040101010101" charset="-122"/>
                  <a:ea typeface="华文中宋" panose="02010600040101010101" charset="-122"/>
                  <a:cs typeface="华文中宋" panose="02010600040101010101" charset="-122"/>
                </a:rPr>
                <a:t>注意数据类型哦喵</a:t>
              </a:r>
              <a:r>
                <a:rPr lang="en-US" altLang="zh-CN" sz="2000">
                  <a:latin typeface="华文中宋" panose="02010600040101010101" charset="-122"/>
                  <a:ea typeface="华文中宋" panose="02010600040101010101" charset="-122"/>
                  <a:cs typeface="华文中宋" panose="02010600040101010101" charset="-122"/>
                </a:rPr>
                <a:t>~)</a:t>
              </a:r>
            </a:p>
          </p:txBody>
        </p:sp>
      </p:gr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10"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500"/>
                                        <p:tgtEl>
                                          <p:spTgt spid="16"/>
                                        </p:tgtEl>
                                      </p:cBhvr>
                                    </p:animEffect>
                                  </p:childTnLst>
                                </p:cTn>
                              </p:par>
                            </p:childTnLst>
                          </p:cTn>
                        </p:par>
                        <p:par>
                          <p:cTn id="25" fill="hold">
                            <p:stCondLst>
                              <p:cond delay="500"/>
                            </p:stCondLst>
                            <p:childTnLst>
                              <p:par>
                                <p:cTn id="26" presetID="22" presetClass="entr" presetSubtype="4" fill="hold"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down)">
                                      <p:cBhvr>
                                        <p:cTn id="28" dur="500"/>
                                        <p:tgtEl>
                                          <p:spTgt spid="7"/>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ipe(down)">
                                      <p:cBhvr>
                                        <p:cTn id="31" dur="500"/>
                                        <p:tgtEl>
                                          <p:spTgt spid="2"/>
                                        </p:tgtEl>
                                      </p:cBhvr>
                                    </p:animEffect>
                                  </p:childTnLst>
                                </p:cTn>
                              </p:par>
                            </p:childTnLst>
                          </p:cTn>
                        </p:par>
                        <p:par>
                          <p:cTn id="32" fill="hold">
                            <p:stCondLst>
                              <p:cond delay="1000"/>
                            </p:stCondLst>
                            <p:childTnLst>
                              <p:par>
                                <p:cTn id="33" presetID="10" presetClass="entr" presetSubtype="0" fill="hold"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childTnLst>
                                </p:cTn>
                              </p:par>
                            </p:childTnLst>
                          </p:cTn>
                        </p:par>
                        <p:par>
                          <p:cTn id="51" fill="hold">
                            <p:stCondLst>
                              <p:cond delay="500"/>
                            </p:stCondLst>
                            <p:childTnLst>
                              <p:par>
                                <p:cTn id="52" presetID="10" presetClass="entr" presetSubtype="0" fill="hold" grpId="0" nodeType="after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fade">
                                      <p:cBhvr>
                                        <p:cTn id="54" dur="500"/>
                                        <p:tgtEl>
                                          <p:spTgt spid="17"/>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21"/>
                                        </p:tgtEl>
                                        <p:attrNameLst>
                                          <p:attrName>style.visibility</p:attrName>
                                        </p:attrNameLst>
                                      </p:cBhvr>
                                      <p:to>
                                        <p:strVal val="visible"/>
                                      </p:to>
                                    </p:set>
                                    <p:animEffect transition="in" filter="fade">
                                      <p:cBhvr>
                                        <p:cTn id="59" dur="500"/>
                                        <p:tgtEl>
                                          <p:spTgt spid="21"/>
                                        </p:tgtEl>
                                      </p:cBhvr>
                                    </p:animEffect>
                                  </p:childTnLst>
                                </p:cTn>
                              </p:par>
                            </p:childTnLst>
                          </p:cTn>
                        </p:par>
                        <p:par>
                          <p:cTn id="60" fill="hold">
                            <p:stCondLst>
                              <p:cond delay="500"/>
                            </p:stCondLst>
                            <p:childTnLst>
                              <p:par>
                                <p:cTn id="61" presetID="3" presetClass="entr" presetSubtype="10" fill="hold" nodeType="after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blinds(horizontal)">
                                      <p:cBhvr>
                                        <p:cTn id="6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3" grpId="0"/>
      <p:bldP spid="3" grpId="1"/>
      <p:bldP spid="2" grpId="0"/>
      <p:bldP spid="2" grpId="1"/>
      <p:bldP spid="16" grpId="0" bldLvl="0" animBg="1"/>
      <p:bldP spid="16" grpId="1" animBg="1"/>
      <p:bldP spid="17" grpId="0"/>
      <p:bldP spid="17" grpId="1"/>
      <p:bldP spid="18" grpId="0" animBg="1"/>
      <p:bldP spid="18" grpId="1" animBg="1"/>
      <p:bldP spid="19" grpId="0"/>
      <p:bldP spid="19"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引入</a:t>
            </a:r>
            <a:r>
              <a:rPr lang="en-US" altLang="zh-CN" dirty="0">
                <a:latin typeface="汉仪夏日体W" charset="0"/>
                <a:cs typeface="汉仪夏日体W" charset="0"/>
              </a:rPr>
              <a:t> —</a:t>
            </a:r>
            <a:r>
              <a:rPr lang="en-US" altLang="zh-CN" sz="3200" dirty="0">
                <a:latin typeface="汉仪夏日体W" charset="0"/>
                <a:cs typeface="汉仪夏日体W" charset="0"/>
              </a:rPr>
              <a:t>— </a:t>
            </a:r>
            <a:r>
              <a:rPr lang="en-US" altLang="zh-CN" dirty="0">
                <a:latin typeface="汉仪夏日体W" charset="0"/>
                <a:cs typeface="汉仪夏日体W" charset="0"/>
              </a:rPr>
              <a:t>C++</a:t>
            </a:r>
            <a:r>
              <a:rPr lang="zh-CN" altLang="en-US" dirty="0">
                <a:latin typeface="汉仪夏日体W" charset="0"/>
                <a:ea typeface="汉仪夏日体W" charset="0"/>
                <a:cs typeface="汉仪夏日体W" charset="0"/>
              </a:rPr>
              <a:t>中的算术运算</a:t>
            </a:r>
          </a:p>
        </p:txBody>
      </p:sp>
      <p:pic>
        <p:nvPicPr>
          <p:cNvPr id="3" name="图片 2" descr="蓝莓猫"/>
          <p:cNvPicPr>
            <a:picLocks noChangeAspect="1"/>
          </p:cNvPicPr>
          <p:nvPr/>
        </p:nvPicPr>
        <p:blipFill>
          <a:blip r:embed="rId3"/>
          <a:stretch>
            <a:fillRect/>
          </a:stretch>
        </p:blipFill>
        <p:spPr>
          <a:xfrm>
            <a:off x="9351010" y="4608830"/>
            <a:ext cx="2249170" cy="2249170"/>
          </a:xfrm>
          <a:prstGeom prst="rect">
            <a:avLst/>
          </a:prstGeom>
        </p:spPr>
      </p:pic>
      <p:pic>
        <p:nvPicPr>
          <p:cNvPr id="5" name="图片 4" descr="R"/>
          <p:cNvPicPr>
            <a:picLocks noChangeAspect="1"/>
          </p:cNvPicPr>
          <p:nvPr/>
        </p:nvPicPr>
        <p:blipFill>
          <a:blip r:embed="rId4"/>
          <a:stretch>
            <a:fillRect/>
          </a:stretch>
        </p:blipFill>
        <p:spPr>
          <a:xfrm>
            <a:off x="0" y="5256530"/>
            <a:ext cx="1598930" cy="1601470"/>
          </a:xfrm>
          <a:prstGeom prst="rect">
            <a:avLst/>
          </a:prstGeom>
        </p:spPr>
      </p:pic>
      <p:sp>
        <p:nvSpPr>
          <p:cNvPr id="6" name="文本框 5"/>
          <p:cNvSpPr txBox="1"/>
          <p:nvPr/>
        </p:nvSpPr>
        <p:spPr>
          <a:xfrm>
            <a:off x="810895" y="1382395"/>
            <a:ext cx="8640445" cy="4837430"/>
          </a:xfrm>
          <a:prstGeom prst="rect">
            <a:avLst/>
          </a:prstGeom>
          <a:noFill/>
        </p:spPr>
        <p:txBody>
          <a:bodyPr wrap="square" rtlCol="0">
            <a:noAutofit/>
          </a:bodyPr>
          <a:lstStyle/>
          <a:p>
            <a:r>
              <a:rPr lang="zh-CN" altLang="en-US" sz="2000">
                <a:latin typeface="华文中宋" panose="02010600040101010101" charset="-122"/>
                <a:ea typeface="华文中宋" panose="02010600040101010101" charset="-122"/>
                <a:cs typeface="华文中宋" panose="02010600040101010101" charset="-122"/>
              </a:rPr>
              <a:t>在上一节内容中，</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rPr>
              <a:t>我们比较了</a:t>
            </a:r>
            <a:r>
              <a:rPr lang="en-US" altLang="zh-CN" sz="2000">
                <a:latin typeface="华文中宋" panose="02010600040101010101" charset="-122"/>
                <a:ea typeface="华文中宋" panose="02010600040101010101" charset="-122"/>
                <a:cs typeface="华文中宋" panose="02010600040101010101" charset="-122"/>
              </a:rPr>
              <a:t>C++</a:t>
            </a:r>
            <a:r>
              <a:rPr lang="zh-CN" altLang="en-US" sz="2000">
                <a:latin typeface="华文中宋" panose="02010600040101010101" charset="-122"/>
                <a:ea typeface="华文中宋" panose="02010600040101010101" charset="-122"/>
                <a:cs typeface="华文中宋" panose="02010600040101010101" charset="-122"/>
              </a:rPr>
              <a:t>和其他魔法编程语言的不同。</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rPr>
              <a:t>现在我们正式进入第一部分的学习</a:t>
            </a:r>
            <a:r>
              <a:rPr lang="en-US" altLang="zh-CN" sz="2000">
                <a:latin typeface="华文中宋" panose="02010600040101010101" charset="-122"/>
                <a:ea typeface="华文中宋" panose="02010600040101010101" charset="-122"/>
                <a:cs typeface="华文中宋" panose="02010600040101010101" charset="-122"/>
              </a:rPr>
              <a:t> ——</a:t>
            </a:r>
          </a:p>
          <a:p>
            <a:endParaRPr lang="en-US" altLang="zh-CN" sz="2000">
              <a:latin typeface="华文中宋" panose="02010600040101010101" charset="-122"/>
              <a:ea typeface="华文中宋" panose="02010600040101010101" charset="-122"/>
              <a:cs typeface="华文中宋" panose="02010600040101010101" charset="-122"/>
            </a:endParaRPr>
          </a:p>
          <a:p>
            <a:r>
              <a:rPr lang="en-US" altLang="zh-CN" sz="2000">
                <a:latin typeface="华文中宋" panose="02010600040101010101" charset="-122"/>
                <a:ea typeface="华文中宋" panose="02010600040101010101" charset="-122"/>
                <a:cs typeface="华文中宋" panose="02010600040101010101" charset="-122"/>
              </a:rPr>
              <a:t>C++</a:t>
            </a:r>
            <a:r>
              <a:rPr lang="zh-CN" altLang="en-US" sz="2000">
                <a:latin typeface="华文中宋" panose="02010600040101010101" charset="-122"/>
                <a:ea typeface="华文中宋" panose="02010600040101010101" charset="-122"/>
                <a:cs typeface="华文中宋" panose="02010600040101010101" charset="-122"/>
              </a:rPr>
              <a:t>的算术运算。</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rPr>
              <a:t>它呀就是商店老板的可靠帮手，</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sym typeface="+mn-ea"/>
              </a:rPr>
              <a:t>只要</a:t>
            </a:r>
            <a:r>
              <a:rPr lang="zh-CN" altLang="en-US" sz="2000">
                <a:latin typeface="华文中宋" panose="02010600040101010101" charset="-122"/>
                <a:ea typeface="华文中宋" panose="02010600040101010101" charset="-122"/>
                <a:cs typeface="华文中宋" panose="02010600040101010101" charset="-122"/>
              </a:rPr>
              <a:t>通过它做好一个简易计算器，</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rPr>
              <a:t>商店老板就能很方便的计算客人应该要付的钱，</a:t>
            </a:r>
            <a:r>
              <a:rPr lang="zh-CN" altLang="en-US" sz="2000">
                <a:latin typeface="华文中宋" panose="02010600040101010101" charset="-122"/>
                <a:ea typeface="华文中宋" panose="02010600040101010101" charset="-122"/>
                <a:cs typeface="华文中宋" panose="02010600040101010101" charset="-122"/>
                <a:sym typeface="+mn-ea"/>
              </a:rPr>
              <a:t>不会手忙脚乱啦</a:t>
            </a:r>
            <a:r>
              <a:rPr lang="zh-CN" altLang="en-US" sz="2000">
                <a:latin typeface="华文中宋" panose="02010600040101010101" charset="-122"/>
                <a:ea typeface="华文中宋" panose="02010600040101010101" charset="-122"/>
                <a:cs typeface="华文中宋" panose="02010600040101010101" charset="-122"/>
              </a:rPr>
              <a:t>。</a:t>
            </a:r>
          </a:p>
        </p:txBody>
      </p:sp>
      <p:grpSp>
        <p:nvGrpSpPr>
          <p:cNvPr id="2" name="组合 1"/>
          <p:cNvGrpSpPr/>
          <p:nvPr/>
        </p:nvGrpSpPr>
        <p:grpSpPr>
          <a:xfrm>
            <a:off x="7534910" y="2298065"/>
            <a:ext cx="3773170" cy="2310130"/>
            <a:chOff x="11866" y="3619"/>
            <a:chExt cx="5942" cy="3638"/>
          </a:xfrm>
        </p:grpSpPr>
        <p:sp>
          <p:nvSpPr>
            <p:cNvPr id="4" name="圆角矩形标注 3"/>
            <p:cNvSpPr/>
            <p:nvPr/>
          </p:nvSpPr>
          <p:spPr>
            <a:xfrm flipH="1">
              <a:off x="11866" y="3619"/>
              <a:ext cx="5943" cy="3148"/>
            </a:xfrm>
            <a:prstGeom prst="wedgeRoundRectCallout">
              <a:avLst>
                <a:gd name="adj1" fmla="val -29337"/>
                <a:gd name="adj2" fmla="val 66391"/>
                <a:gd name="adj3" fmla="val 16667"/>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文本框 6"/>
            <p:cNvSpPr txBox="1"/>
            <p:nvPr/>
          </p:nvSpPr>
          <p:spPr>
            <a:xfrm>
              <a:off x="12314" y="3861"/>
              <a:ext cx="5495" cy="3397"/>
            </a:xfrm>
            <a:prstGeom prst="rect">
              <a:avLst/>
            </a:prstGeom>
            <a:noFill/>
          </p:spPr>
          <p:txBody>
            <a:bodyPr wrap="square" rtlCol="0">
              <a:noAutofit/>
            </a:bodyPr>
            <a:lstStyle/>
            <a:p>
              <a:r>
                <a:rPr lang="zh-CN" altLang="en-US" sz="2400">
                  <a:latin typeface="华文中宋" panose="02010600040101010101" charset="-122"/>
                  <a:ea typeface="华文中宋" panose="02010600040101010101" charset="-122"/>
                  <a:cs typeface="华文中宋" panose="02010600040101010101" charset="-122"/>
                </a:rPr>
                <a:t>现在就跟着小猫老板我，一起学习怎么制作商店老板小帮手</a:t>
              </a:r>
              <a:r>
                <a:rPr lang="en-US" altLang="zh-CN" sz="2400">
                  <a:latin typeface="华文中宋" panose="02010600040101010101" charset="-122"/>
                  <a:ea typeface="华文中宋" panose="02010600040101010101" charset="-122"/>
                  <a:cs typeface="华文中宋" panose="02010600040101010101" charset="-122"/>
                </a:rPr>
                <a:t> —— </a:t>
              </a:r>
              <a:r>
                <a:rPr lang="zh-CN" altLang="en-US" sz="2400">
                  <a:latin typeface="华文中宋" panose="02010600040101010101" charset="-122"/>
                  <a:ea typeface="华文中宋" panose="02010600040101010101" charset="-122"/>
                  <a:cs typeface="华文中宋" panose="02010600040101010101" charset="-122"/>
                </a:rPr>
                <a:t>简易计算器吧！</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par>
                          <p:cTn id="13" fill="hold">
                            <p:stCondLst>
                              <p:cond delay="500"/>
                            </p:stCondLst>
                            <p:childTnLst>
                              <p:par>
                                <p:cTn id="14" presetID="14" presetClass="entr" presetSubtype="1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randombar(horizontal)">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5EDD6"/>
        </a:solidFill>
        <a:effectLst/>
      </p:bgPr>
    </p:bg>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修饰符</a:t>
            </a:r>
            <a:r>
              <a:rPr lang="en-US" altLang="zh-CN" dirty="0">
                <a:latin typeface="汉仪夏日体W" charset="0"/>
                <a:ea typeface="汉仪夏日体W" charset="0"/>
                <a:cs typeface="汉仪夏日体W" charset="0"/>
              </a:rPr>
              <a:t> —— const</a:t>
            </a:r>
          </a:p>
        </p:txBody>
      </p:sp>
      <p:sp>
        <p:nvSpPr>
          <p:cNvPr id="4" name="文本框 3"/>
          <p:cNvSpPr txBox="1"/>
          <p:nvPr/>
        </p:nvSpPr>
        <p:spPr>
          <a:xfrm>
            <a:off x="645160" y="1501775"/>
            <a:ext cx="5013960" cy="4961255"/>
          </a:xfrm>
          <a:prstGeom prst="rect">
            <a:avLst/>
          </a:prstGeom>
          <a:noFill/>
        </p:spPr>
        <p:txBody>
          <a:bodyPr wrap="square" rtlCol="0">
            <a:noAutofit/>
          </a:bodyPr>
          <a:lstStyle/>
          <a:p>
            <a:r>
              <a:rPr lang="zh-CN" altLang="en-US" sz="2000">
                <a:latin typeface="华文中宋" panose="02010600040101010101" charset="-122"/>
                <a:ea typeface="华文中宋" panose="02010600040101010101" charset="-122"/>
                <a:sym typeface="+mn-ea"/>
              </a:rPr>
              <a:t>#include &lt;iostream&gt;</a:t>
            </a:r>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sym typeface="+mn-ea"/>
              </a:rPr>
              <a:t>using namespace std;</a:t>
            </a:r>
            <a:endParaRPr lang="zh-CN" altLang="en-US" sz="2000">
              <a:latin typeface="华文中宋" panose="02010600040101010101" charset="-122"/>
              <a:ea typeface="华文中宋" panose="02010600040101010101" charset="-122"/>
            </a:endParaRP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sym typeface="+mn-ea"/>
              </a:rPr>
              <a:t>int main()</a:t>
            </a:r>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sym typeface="+mn-ea"/>
              </a:rPr>
              <a:t>{</a:t>
            </a:r>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sym typeface="+mn-ea"/>
              </a:rPr>
              <a:t> </a:t>
            </a:r>
            <a:r>
              <a:rPr lang="en-US" altLang="zh-CN" sz="2000">
                <a:latin typeface="华文中宋" panose="02010600040101010101" charset="-122"/>
                <a:ea typeface="华文中宋" panose="02010600040101010101" charset="-122"/>
                <a:sym typeface="+mn-ea"/>
              </a:rPr>
              <a:t>   …………</a:t>
            </a:r>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sym typeface="+mn-ea"/>
              </a:rPr>
              <a:t>    // 魔法常量，不能被改变的数字</a:t>
            </a:r>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sym typeface="+mn-ea"/>
              </a:rPr>
              <a:t>    const double PI = 3.14159;</a:t>
            </a:r>
            <a:endParaRPr lang="zh-CN" altLang="en-US" sz="2000">
              <a:latin typeface="华文中宋" panose="02010600040101010101" charset="-122"/>
              <a:ea typeface="华文中宋" panose="02010600040101010101" charset="-122"/>
              <a:cs typeface="华文中宋" panose="02010600040101010101" charset="-122"/>
            </a:endParaRP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sym typeface="+mn-ea"/>
              </a:rPr>
              <a:t>    </a:t>
            </a:r>
            <a:r>
              <a:rPr lang="en-US" altLang="zh-CN" sz="2000">
                <a:latin typeface="华文中宋" panose="02010600040101010101" charset="-122"/>
                <a:ea typeface="华文中宋" panose="02010600040101010101" charset="-122"/>
                <a:cs typeface="华文中宋" panose="02010600040101010101" charset="-122"/>
                <a:sym typeface="+mn-ea"/>
              </a:rPr>
              <a:t>PI</a:t>
            </a:r>
            <a:r>
              <a:rPr lang="zh-CN" altLang="en-US" sz="2000">
                <a:latin typeface="华文中宋" panose="02010600040101010101" charset="-122"/>
                <a:ea typeface="华文中宋" panose="02010600040101010101" charset="-122"/>
                <a:cs typeface="华文中宋" panose="02010600040101010101" charset="-122"/>
                <a:sym typeface="+mn-ea"/>
              </a:rPr>
              <a:t> = 3.14; </a:t>
            </a:r>
          </a:p>
          <a:p>
            <a:endParaRPr lang="zh-CN" altLang="en-US" sz="2000">
              <a:latin typeface="华文中宋" panose="02010600040101010101" charset="-122"/>
              <a:ea typeface="华文中宋" panose="02010600040101010101" charset="-122"/>
              <a:cs typeface="华文中宋" panose="02010600040101010101" charset="-122"/>
              <a:sym typeface="+mn-ea"/>
            </a:endParaRPr>
          </a:p>
          <a:p>
            <a:r>
              <a:rPr lang="en-US" altLang="zh-CN" sz="2000">
                <a:latin typeface="华文中宋" panose="02010600040101010101" charset="-122"/>
                <a:ea typeface="华文中宋" panose="02010600040101010101" charset="-122"/>
                <a:cs typeface="华文中宋" panose="02010600040101010101" charset="-122"/>
                <a:sym typeface="+mn-ea"/>
              </a:rPr>
              <a:t>    return 0;</a:t>
            </a:r>
            <a:endParaRPr lang="zh-CN" altLang="en-US" sz="2000">
              <a:latin typeface="华文中宋" panose="02010600040101010101" charset="-122"/>
              <a:ea typeface="华文中宋" panose="02010600040101010101" charset="-122"/>
              <a:cs typeface="华文中宋" panose="02010600040101010101" charset="-122"/>
            </a:endParaRPr>
          </a:p>
          <a:p>
            <a:endParaRPr lang="zh-CN" altLang="en-US" sz="2000">
              <a:latin typeface="华文中宋" panose="02010600040101010101" charset="-122"/>
              <a:ea typeface="华文中宋" panose="02010600040101010101" charset="-122"/>
            </a:endParaRPr>
          </a:p>
          <a:p>
            <a:r>
              <a:rPr lang="zh-CN" altLang="en-US" sz="2000">
                <a:latin typeface="华文中宋" panose="02010600040101010101" charset="-122"/>
                <a:ea typeface="华文中宋" panose="02010600040101010101" charset="-122"/>
                <a:sym typeface="+mn-ea"/>
              </a:rPr>
              <a:t> }</a:t>
            </a:r>
            <a:endParaRPr lang="zh-CN" altLang="en-US" sz="2000">
              <a:latin typeface="华文中宋" panose="02010600040101010101" charset="-122"/>
              <a:ea typeface="华文中宋" panose="02010600040101010101" charset="-122"/>
            </a:endParaRPr>
          </a:p>
          <a:p>
            <a:endParaRPr lang="zh-CN" altLang="en-US" sz="2000"/>
          </a:p>
        </p:txBody>
      </p:sp>
      <p:pic>
        <p:nvPicPr>
          <p:cNvPr id="5" name="图片 4" descr="猫咪"/>
          <p:cNvPicPr>
            <a:picLocks noChangeAspect="1"/>
          </p:cNvPicPr>
          <p:nvPr/>
        </p:nvPicPr>
        <p:blipFill>
          <a:blip r:embed="rId5"/>
          <a:stretch>
            <a:fillRect/>
          </a:stretch>
        </p:blipFill>
        <p:spPr>
          <a:xfrm>
            <a:off x="9989820" y="4655820"/>
            <a:ext cx="2202180" cy="2202180"/>
          </a:xfrm>
          <a:prstGeom prst="rect">
            <a:avLst/>
          </a:prstGeom>
        </p:spPr>
      </p:pic>
      <p:grpSp>
        <p:nvGrpSpPr>
          <p:cNvPr id="11" name="组合 10"/>
          <p:cNvGrpSpPr/>
          <p:nvPr/>
        </p:nvGrpSpPr>
        <p:grpSpPr>
          <a:xfrm>
            <a:off x="7127240" y="2901950"/>
            <a:ext cx="3412490" cy="1981200"/>
            <a:chOff x="11224" y="4570"/>
            <a:chExt cx="5374" cy="3120"/>
          </a:xfrm>
        </p:grpSpPr>
        <p:sp>
          <p:nvSpPr>
            <p:cNvPr id="22" name="云形标注 21"/>
            <p:cNvSpPr/>
            <p:nvPr>
              <p:custDataLst>
                <p:tags r:id="rId2"/>
              </p:custDataLst>
            </p:nvPr>
          </p:nvSpPr>
          <p:spPr>
            <a:xfrm flipH="1">
              <a:off x="11224" y="4570"/>
              <a:ext cx="5375" cy="3120"/>
            </a:xfrm>
            <a:prstGeom prst="cloudCallout">
              <a:avLst>
                <a:gd name="adj1" fmla="val -40885"/>
                <a:gd name="adj2" fmla="val 75890"/>
              </a:avLst>
            </a:prstGeom>
            <a:solidFill>
              <a:schemeClr val="bg1"/>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solidFill>
                  <a:schemeClr val="bg1"/>
                </a:solidFill>
              </a:endParaRPr>
            </a:p>
          </p:txBody>
        </p:sp>
        <p:sp>
          <p:nvSpPr>
            <p:cNvPr id="6" name="文本框 5"/>
            <p:cNvSpPr txBox="1"/>
            <p:nvPr/>
          </p:nvSpPr>
          <p:spPr>
            <a:xfrm>
              <a:off x="12468" y="5290"/>
              <a:ext cx="3582" cy="1307"/>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cs typeface="华文中宋" panose="02010600040101010101" charset="-122"/>
                </a:rPr>
                <a:t>报错了</a:t>
              </a:r>
            </a:p>
            <a:p>
              <a:r>
                <a:rPr lang="zh-CN" altLang="en-US" sz="2400">
                  <a:latin typeface="华文中宋" panose="02010600040101010101" charset="-122"/>
                  <a:ea typeface="华文中宋" panose="02010600040101010101" charset="-122"/>
                  <a:cs typeface="华文中宋" panose="02010600040101010101" charset="-122"/>
                </a:rPr>
                <a:t>为什么呢喵？</a:t>
              </a:r>
            </a:p>
          </p:txBody>
        </p:sp>
      </p:grpSp>
      <p:sp>
        <p:nvSpPr>
          <p:cNvPr id="2" name="文本框 1"/>
          <p:cNvSpPr txBox="1"/>
          <p:nvPr/>
        </p:nvSpPr>
        <p:spPr>
          <a:xfrm>
            <a:off x="7127240" y="1950720"/>
            <a:ext cx="4083685" cy="829945"/>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cs typeface="华文中宋" panose="02010600040101010101" charset="-122"/>
                <a:sym typeface="+mn-ea"/>
              </a:rPr>
              <a:t>魔法常量不可修改！！</a:t>
            </a:r>
          </a:p>
          <a:p>
            <a:endParaRPr lang="zh-CN" altLang="en-US" sz="2400"/>
          </a:p>
        </p:txBody>
      </p:sp>
      <p:grpSp>
        <p:nvGrpSpPr>
          <p:cNvPr id="3" name="组合 2"/>
          <p:cNvGrpSpPr/>
          <p:nvPr/>
        </p:nvGrpSpPr>
        <p:grpSpPr>
          <a:xfrm>
            <a:off x="2406650" y="4225925"/>
            <a:ext cx="5257800" cy="1856740"/>
            <a:chOff x="3790" y="6655"/>
            <a:chExt cx="8280" cy="2924"/>
          </a:xfrm>
        </p:grpSpPr>
        <p:grpSp>
          <p:nvGrpSpPr>
            <p:cNvPr id="9" name="组合 8"/>
            <p:cNvGrpSpPr/>
            <p:nvPr/>
          </p:nvGrpSpPr>
          <p:grpSpPr>
            <a:xfrm>
              <a:off x="4358" y="7165"/>
              <a:ext cx="7712" cy="2414"/>
              <a:chOff x="3807" y="6382"/>
              <a:chExt cx="7712" cy="2414"/>
            </a:xfrm>
          </p:grpSpPr>
          <p:sp>
            <p:nvSpPr>
              <p:cNvPr id="8" name="流程图: 可选过程 7"/>
              <p:cNvSpPr/>
              <p:nvPr/>
            </p:nvSpPr>
            <p:spPr>
              <a:xfrm>
                <a:off x="3807" y="6382"/>
                <a:ext cx="7712" cy="2414"/>
              </a:xfrm>
              <a:prstGeom prst="flowChartAlternateProcess">
                <a:avLst/>
              </a:prstGeom>
              <a:solidFill>
                <a:schemeClr val="bg1">
                  <a:lumMod val="9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7" name="图片 6"/>
              <p:cNvPicPr>
                <a:picLocks noChangeAspect="1"/>
              </p:cNvPicPr>
              <p:nvPr>
                <p:custDataLst>
                  <p:tags r:id="rId1"/>
                </p:custDataLst>
              </p:nvPr>
            </p:nvPicPr>
            <p:blipFill>
              <a:blip r:embed="rId6"/>
              <a:srcRect t="7004"/>
              <a:stretch>
                <a:fillRect/>
              </a:stretch>
            </p:blipFill>
            <p:spPr>
              <a:xfrm>
                <a:off x="4031" y="6783"/>
                <a:ext cx="7096" cy="1580"/>
              </a:xfrm>
              <a:prstGeom prst="rect">
                <a:avLst/>
              </a:prstGeom>
            </p:spPr>
          </p:pic>
        </p:grpSp>
        <p:sp>
          <p:nvSpPr>
            <p:cNvPr id="10" name="上弧形箭头 9"/>
            <p:cNvSpPr/>
            <p:nvPr/>
          </p:nvSpPr>
          <p:spPr>
            <a:xfrm rot="360000">
              <a:off x="3790" y="6655"/>
              <a:ext cx="1134" cy="421"/>
            </a:xfrm>
            <a:prstGeom prst="curvedDown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par>
                          <p:cTn id="12" fill="hold">
                            <p:stCondLst>
                              <p:cond delay="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childTnLst>
                          </p:cTn>
                        </p:par>
                        <p:par>
                          <p:cTn id="21" fill="hold">
                            <p:stCondLst>
                              <p:cond delay="500"/>
                            </p:stCondLst>
                            <p:childTnLst>
                              <p:par>
                                <p:cTn id="22" presetID="14" presetClass="entr" presetSubtype="10"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randombar(horizontal)">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2"/>
                                        </p:tgtEl>
                                        <p:attrNameLst>
                                          <p:attrName>style.visibility</p:attrName>
                                        </p:attrNameLst>
                                      </p:cBhvr>
                                      <p:to>
                                        <p:strVal val="visible"/>
                                      </p:to>
                                    </p:set>
                                    <p:anim calcmode="lin" valueType="num">
                                      <p:cBhvr additive="base">
                                        <p:cTn id="29" dur="500" fill="hold"/>
                                        <p:tgtEl>
                                          <p:spTgt spid="2"/>
                                        </p:tgtEl>
                                        <p:attrNameLst>
                                          <p:attrName>ppt_x</p:attrName>
                                        </p:attrNameLst>
                                      </p:cBhvr>
                                      <p:tavLst>
                                        <p:tav tm="0">
                                          <p:val>
                                            <p:strVal val="#ppt_x"/>
                                          </p:val>
                                        </p:tav>
                                        <p:tav tm="100000">
                                          <p:val>
                                            <p:strVal val="#ppt_x"/>
                                          </p:val>
                                        </p:tav>
                                      </p:tavLst>
                                    </p:anim>
                                    <p:anim calcmode="lin" valueType="num">
                                      <p:cBhvr additive="base">
                                        <p:cTn id="3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4" grpId="0"/>
      <p:bldP spid="4" grpId="1"/>
      <p:bldP spid="2" grpId="0"/>
      <p:bldP spid="2" grpId="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5EDD6"/>
        </a:solidFill>
        <a:effectLst/>
      </p:bgPr>
    </p:bg>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修饰符</a:t>
            </a:r>
            <a:r>
              <a:rPr lang="en-US" altLang="zh-CN" dirty="0">
                <a:latin typeface="汉仪夏日体W" charset="0"/>
                <a:ea typeface="汉仪夏日体W" charset="0"/>
                <a:cs typeface="汉仪夏日体W" charset="0"/>
              </a:rPr>
              <a:t> —— const</a:t>
            </a:r>
          </a:p>
        </p:txBody>
      </p:sp>
      <p:sp>
        <p:nvSpPr>
          <p:cNvPr id="4" name="文本框 3"/>
          <p:cNvSpPr txBox="1"/>
          <p:nvPr/>
        </p:nvSpPr>
        <p:spPr>
          <a:xfrm>
            <a:off x="265430" y="1269365"/>
            <a:ext cx="9283065" cy="5588635"/>
          </a:xfrm>
          <a:prstGeom prst="rect">
            <a:avLst/>
          </a:prstGeom>
          <a:noFill/>
        </p:spPr>
        <p:txBody>
          <a:bodyPr wrap="square" rtlCol="0">
            <a:noAutofit/>
          </a:bodyPr>
          <a:lstStyle/>
          <a:p>
            <a:r>
              <a:rPr lang="zh-CN" altLang="en-US" sz="2000" dirty="0">
                <a:latin typeface="华文中宋" panose="02010600040101010101" charset="-122"/>
                <a:ea typeface="华文中宋" panose="02010600040101010101" charset="-122"/>
                <a:sym typeface="+mn-ea"/>
              </a:rPr>
              <a:t>#include &lt;iostream&gt;</a:t>
            </a:r>
            <a:endParaRPr lang="zh-CN" altLang="en-US" sz="2000" dirty="0">
              <a:latin typeface="华文中宋" panose="02010600040101010101" charset="-122"/>
              <a:ea typeface="华文中宋" panose="02010600040101010101" charset="-122"/>
            </a:endParaRPr>
          </a:p>
          <a:p>
            <a:r>
              <a:rPr lang="zh-CN" altLang="en-US" sz="2000" dirty="0">
                <a:latin typeface="华文中宋" panose="02010600040101010101" charset="-122"/>
                <a:ea typeface="华文中宋" panose="02010600040101010101" charset="-122"/>
                <a:sym typeface="+mn-ea"/>
              </a:rPr>
              <a:t>using namespace std;</a:t>
            </a:r>
            <a:endParaRPr lang="zh-CN" altLang="en-US" sz="2000" dirty="0">
              <a:latin typeface="华文中宋" panose="02010600040101010101" charset="-122"/>
              <a:ea typeface="华文中宋" panose="02010600040101010101" charset="-122"/>
            </a:endParaRPr>
          </a:p>
          <a:p>
            <a:endParaRPr lang="zh-CN" altLang="en-US" sz="2000" dirty="0">
              <a:latin typeface="华文中宋" panose="02010600040101010101" charset="-122"/>
              <a:ea typeface="华文中宋" panose="02010600040101010101" charset="-122"/>
            </a:endParaRPr>
          </a:p>
          <a:p>
            <a:r>
              <a:rPr lang="zh-CN" altLang="en-US" sz="2000" dirty="0">
                <a:latin typeface="华文中宋" panose="02010600040101010101" charset="-122"/>
                <a:ea typeface="华文中宋" panose="02010600040101010101" charset="-122"/>
                <a:sym typeface="+mn-ea"/>
              </a:rPr>
              <a:t>int main()</a:t>
            </a:r>
            <a:endParaRPr lang="zh-CN" altLang="en-US" sz="2000" dirty="0">
              <a:latin typeface="华文中宋" panose="02010600040101010101" charset="-122"/>
              <a:ea typeface="华文中宋" panose="02010600040101010101" charset="-122"/>
            </a:endParaRPr>
          </a:p>
          <a:p>
            <a:r>
              <a:rPr lang="zh-CN" altLang="en-US" sz="2000" dirty="0">
                <a:latin typeface="华文中宋" panose="02010600040101010101" charset="-122"/>
                <a:ea typeface="华文中宋" panose="02010600040101010101" charset="-122"/>
                <a:sym typeface="+mn-ea"/>
              </a:rPr>
              <a:t>{</a:t>
            </a:r>
            <a:endParaRPr lang="zh-CN" altLang="en-US" sz="2000" dirty="0">
              <a:latin typeface="华文中宋" panose="02010600040101010101" charset="-122"/>
              <a:ea typeface="华文中宋" panose="02010600040101010101" charset="-122"/>
            </a:endParaRPr>
          </a:p>
          <a:p>
            <a:r>
              <a:rPr lang="zh-CN" altLang="en-US" sz="2000" dirty="0">
                <a:latin typeface="华文中宋" panose="02010600040101010101" charset="-122"/>
                <a:ea typeface="华文中宋" panose="02010600040101010101" charset="-122"/>
                <a:sym typeface="+mn-ea"/>
              </a:rPr>
              <a:t> </a:t>
            </a:r>
            <a:r>
              <a:rPr lang="en-US" altLang="zh-CN" sz="2000" dirty="0">
                <a:latin typeface="华文中宋" panose="02010600040101010101" charset="-122"/>
                <a:ea typeface="华文中宋" panose="02010600040101010101" charset="-122"/>
                <a:sym typeface="+mn-ea"/>
              </a:rPr>
              <a:t>   …………</a:t>
            </a:r>
            <a:endParaRPr lang="zh-CN" altLang="en-US" sz="2000" dirty="0">
              <a:latin typeface="华文中宋" panose="02010600040101010101" charset="-122"/>
              <a:ea typeface="华文中宋" panose="02010600040101010101" charset="-122"/>
            </a:endParaRPr>
          </a:p>
          <a:p>
            <a:r>
              <a:rPr lang="zh-CN" altLang="en-US" sz="2000" dirty="0">
                <a:latin typeface="华文中宋" panose="02010600040101010101" charset="-122"/>
                <a:ea typeface="华文中宋" panose="02010600040101010101" charset="-122"/>
                <a:cs typeface="华文中宋" panose="02010600040101010101" charset="-122"/>
                <a:sym typeface="+mn-ea"/>
              </a:rPr>
              <a:t>    // 魔法常量，不能被改变的数字</a:t>
            </a:r>
            <a:endParaRPr lang="zh-CN" altLang="en-US" sz="2000" dirty="0">
              <a:latin typeface="华文中宋" panose="02010600040101010101" charset="-122"/>
              <a:ea typeface="华文中宋" panose="02010600040101010101" charset="-122"/>
              <a:cs typeface="华文中宋" panose="02010600040101010101" charset="-122"/>
            </a:endParaRPr>
          </a:p>
          <a:p>
            <a:r>
              <a:rPr lang="zh-CN" altLang="en-US" sz="2000" dirty="0">
                <a:latin typeface="华文中宋" panose="02010600040101010101" charset="-122"/>
                <a:ea typeface="华文中宋" panose="02010600040101010101" charset="-122"/>
                <a:cs typeface="华文中宋" panose="02010600040101010101" charset="-122"/>
                <a:sym typeface="+mn-ea"/>
              </a:rPr>
              <a:t>    const double PI = 3.14159;</a:t>
            </a:r>
            <a:endParaRPr lang="zh-CN" altLang="en-US" sz="2000" dirty="0">
              <a:latin typeface="华文中宋" panose="02010600040101010101" charset="-122"/>
              <a:ea typeface="华文中宋" panose="02010600040101010101" charset="-122"/>
              <a:cs typeface="华文中宋" panose="02010600040101010101" charset="-122"/>
            </a:endParaRPr>
          </a:p>
          <a:p>
            <a:endParaRPr lang="zh-CN" altLang="en-US" sz="2000" dirty="0">
              <a:latin typeface="华文中宋" panose="02010600040101010101" charset="-122"/>
              <a:ea typeface="华文中宋" panose="02010600040101010101" charset="-122"/>
              <a:cs typeface="华文中宋" panose="02010600040101010101" charset="-122"/>
            </a:endParaRPr>
          </a:p>
          <a:p>
            <a:r>
              <a:rPr lang="zh-CN" altLang="en-US" sz="2000" dirty="0">
                <a:latin typeface="华文中宋" panose="02010600040101010101" charset="-122"/>
                <a:ea typeface="华文中宋" panose="02010600040101010101" charset="-122"/>
                <a:cs typeface="华文中宋" panose="02010600040101010101" charset="-122"/>
                <a:sym typeface="+mn-ea"/>
              </a:rPr>
              <a:t>    // 输出常量的值</a:t>
            </a:r>
            <a:endParaRPr lang="zh-CN" altLang="en-US" sz="2000" dirty="0">
              <a:latin typeface="华文中宋" panose="02010600040101010101" charset="-122"/>
              <a:ea typeface="华文中宋" panose="02010600040101010101" charset="-122"/>
              <a:cs typeface="华文中宋" panose="02010600040101010101" charset="-122"/>
            </a:endParaRPr>
          </a:p>
          <a:p>
            <a:r>
              <a:rPr lang="zh-CN" altLang="en-US" sz="2000" dirty="0">
                <a:latin typeface="华文中宋" panose="02010600040101010101" charset="-122"/>
                <a:ea typeface="华文中宋" panose="02010600040101010101" charset="-122"/>
                <a:cs typeface="华文中宋" panose="02010600040101010101" charset="-122"/>
                <a:sym typeface="+mn-ea"/>
              </a:rPr>
              <a:t>    cout &lt;&lt; "喵，这是一个魔法常数：" &lt;&lt; PI &lt;&lt; endl;</a:t>
            </a:r>
            <a:endParaRPr lang="zh-CN" altLang="en-US" sz="2000" dirty="0">
              <a:latin typeface="华文中宋" panose="02010600040101010101" charset="-122"/>
              <a:ea typeface="华文中宋" panose="02010600040101010101" charset="-122"/>
              <a:cs typeface="华文中宋" panose="02010600040101010101" charset="-122"/>
            </a:endParaRPr>
          </a:p>
          <a:p>
            <a:endParaRPr lang="zh-CN" altLang="en-US" sz="2000" dirty="0">
              <a:latin typeface="华文中宋" panose="02010600040101010101" charset="-122"/>
              <a:ea typeface="华文中宋" panose="02010600040101010101" charset="-122"/>
              <a:cs typeface="华文中宋" panose="02010600040101010101" charset="-122"/>
            </a:endParaRPr>
          </a:p>
          <a:p>
            <a:r>
              <a:rPr lang="zh-CN" altLang="en-US" sz="2000" dirty="0">
                <a:latin typeface="华文中宋" panose="02010600040101010101" charset="-122"/>
                <a:ea typeface="华文中宋" panose="02010600040101010101" charset="-122"/>
                <a:cs typeface="华文中宋" panose="02010600040101010101" charset="-122"/>
                <a:sym typeface="+mn-ea"/>
              </a:rPr>
              <a:t>    // 尝试修改常量的值，发现魔法力量阻止了我们</a:t>
            </a:r>
            <a:endParaRPr lang="zh-CN" altLang="en-US" sz="2000" dirty="0">
              <a:latin typeface="华文中宋" panose="02010600040101010101" charset="-122"/>
              <a:ea typeface="华文中宋" panose="02010600040101010101" charset="-122"/>
              <a:cs typeface="华文中宋" panose="02010600040101010101" charset="-122"/>
            </a:endParaRPr>
          </a:p>
          <a:p>
            <a:r>
              <a:rPr lang="zh-CN" altLang="en-US" sz="2000" dirty="0">
                <a:latin typeface="华文中宋" panose="02010600040101010101" charset="-122"/>
                <a:ea typeface="华文中宋" panose="02010600040101010101" charset="-122"/>
                <a:cs typeface="华文中宋" panose="02010600040101010101" charset="-122"/>
                <a:sym typeface="+mn-ea"/>
              </a:rPr>
              <a:t>    // </a:t>
            </a:r>
            <a:r>
              <a:rPr lang="en-US" altLang="zh-CN" sz="2000" dirty="0">
                <a:latin typeface="华文中宋" panose="02010600040101010101" charset="-122"/>
                <a:ea typeface="华文中宋" panose="02010600040101010101" charset="-122"/>
                <a:cs typeface="华文中宋" panose="02010600040101010101" charset="-122"/>
                <a:sym typeface="+mn-ea"/>
              </a:rPr>
              <a:t>PI</a:t>
            </a:r>
            <a:r>
              <a:rPr lang="zh-CN" altLang="en-US" sz="2000" dirty="0">
                <a:latin typeface="华文中宋" panose="02010600040101010101" charset="-122"/>
                <a:ea typeface="华文中宋" panose="02010600040101010101" charset="-122"/>
                <a:cs typeface="华文中宋" panose="02010600040101010101" charset="-122"/>
                <a:sym typeface="+mn-ea"/>
              </a:rPr>
              <a:t> = 3.14; // 错误了喵，魔法常量不可修改呢</a:t>
            </a:r>
          </a:p>
          <a:p>
            <a:endParaRPr lang="zh-CN" altLang="en-US" sz="2000" dirty="0">
              <a:latin typeface="华文中宋" panose="02010600040101010101" charset="-122"/>
              <a:ea typeface="华文中宋" panose="02010600040101010101" charset="-122"/>
              <a:cs typeface="华文中宋" panose="02010600040101010101" charset="-122"/>
              <a:sym typeface="+mn-ea"/>
            </a:endParaRPr>
          </a:p>
          <a:p>
            <a:r>
              <a:rPr lang="en-US" altLang="zh-CN" sz="2000" dirty="0">
                <a:latin typeface="华文中宋" panose="02010600040101010101" charset="-122"/>
                <a:ea typeface="华文中宋" panose="02010600040101010101" charset="-122"/>
                <a:cs typeface="华文中宋" panose="02010600040101010101" charset="-122"/>
                <a:sym typeface="+mn-ea"/>
              </a:rPr>
              <a:t>    return 0;</a:t>
            </a:r>
            <a:endParaRPr lang="zh-CN" altLang="en-US" sz="2000" dirty="0">
              <a:latin typeface="华文中宋" panose="02010600040101010101" charset="-122"/>
              <a:ea typeface="华文中宋" panose="02010600040101010101" charset="-122"/>
              <a:cs typeface="华文中宋" panose="02010600040101010101" charset="-122"/>
            </a:endParaRPr>
          </a:p>
          <a:p>
            <a:endParaRPr lang="zh-CN" altLang="en-US" sz="2000" dirty="0">
              <a:latin typeface="华文中宋" panose="02010600040101010101" charset="-122"/>
              <a:ea typeface="华文中宋" panose="02010600040101010101" charset="-122"/>
            </a:endParaRPr>
          </a:p>
          <a:p>
            <a:r>
              <a:rPr lang="zh-CN" altLang="en-US" sz="2000" dirty="0">
                <a:latin typeface="华文中宋" panose="02010600040101010101" charset="-122"/>
                <a:ea typeface="华文中宋" panose="02010600040101010101" charset="-122"/>
                <a:sym typeface="+mn-ea"/>
              </a:rPr>
              <a:t> }</a:t>
            </a:r>
            <a:endParaRPr lang="zh-CN" altLang="en-US" sz="2000" dirty="0">
              <a:latin typeface="华文中宋" panose="02010600040101010101" charset="-122"/>
              <a:ea typeface="华文中宋" panose="02010600040101010101" charset="-122"/>
            </a:endParaRPr>
          </a:p>
          <a:p>
            <a:endParaRPr lang="zh-CN" altLang="en-US" sz="2000" dirty="0"/>
          </a:p>
        </p:txBody>
      </p:sp>
      <p:pic>
        <p:nvPicPr>
          <p:cNvPr id="5" name="图片 4" descr="猫咪"/>
          <p:cNvPicPr>
            <a:picLocks noChangeAspect="1"/>
          </p:cNvPicPr>
          <p:nvPr/>
        </p:nvPicPr>
        <p:blipFill>
          <a:blip r:embed="rId4"/>
          <a:stretch>
            <a:fillRect/>
          </a:stretch>
        </p:blipFill>
        <p:spPr>
          <a:xfrm>
            <a:off x="9989820" y="4655820"/>
            <a:ext cx="2202180" cy="2202180"/>
          </a:xfrm>
          <a:prstGeom prst="rect">
            <a:avLst/>
          </a:prstGeom>
        </p:spPr>
      </p:pic>
      <p:sp>
        <p:nvSpPr>
          <p:cNvPr id="22" name="云形标注 21"/>
          <p:cNvSpPr/>
          <p:nvPr>
            <p:custDataLst>
              <p:tags r:id="rId1"/>
            </p:custDataLst>
          </p:nvPr>
        </p:nvSpPr>
        <p:spPr>
          <a:xfrm flipH="1">
            <a:off x="7127240" y="2901950"/>
            <a:ext cx="3413125" cy="1981200"/>
          </a:xfrm>
          <a:prstGeom prst="cloudCallout">
            <a:avLst>
              <a:gd name="adj1" fmla="val -40885"/>
              <a:gd name="adj2" fmla="val 75890"/>
            </a:avLst>
          </a:prstGeom>
          <a:solidFill>
            <a:schemeClr val="bg1"/>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solidFill>
                <a:schemeClr val="bg1"/>
              </a:solidFill>
            </a:endParaRPr>
          </a:p>
        </p:txBody>
      </p:sp>
      <p:sp>
        <p:nvSpPr>
          <p:cNvPr id="6" name="文本框 5"/>
          <p:cNvSpPr txBox="1"/>
          <p:nvPr/>
        </p:nvSpPr>
        <p:spPr>
          <a:xfrm>
            <a:off x="7917180" y="3477260"/>
            <a:ext cx="2274570" cy="829945"/>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cs typeface="华文中宋" panose="02010600040101010101" charset="-122"/>
              </a:rPr>
              <a:t>这就是实例代码哦喵</a:t>
            </a:r>
            <a:r>
              <a:rPr lang="en-US" altLang="zh-CN" sz="2400">
                <a:latin typeface="华文中宋" panose="02010600040101010101" charset="-122"/>
                <a:ea typeface="华文中宋" panose="02010600040101010101" charset="-122"/>
                <a:cs typeface="华文中宋" panose="02010600040101010101" charset="-122"/>
              </a:rPr>
              <a:t>~</a:t>
            </a:r>
          </a:p>
        </p:txBody>
      </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5EDD6"/>
        </a:solidFill>
        <a:effectLst/>
      </p:bgPr>
    </p:bg>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修饰符</a:t>
            </a:r>
            <a:r>
              <a:rPr lang="en-US" altLang="zh-CN" dirty="0">
                <a:latin typeface="汉仪夏日体W" charset="0"/>
                <a:ea typeface="汉仪夏日体W" charset="0"/>
                <a:cs typeface="汉仪夏日体W" charset="0"/>
              </a:rPr>
              <a:t> —— static</a:t>
            </a:r>
          </a:p>
        </p:txBody>
      </p:sp>
      <p:pic>
        <p:nvPicPr>
          <p:cNvPr id="2" name="图片 1" descr="vector-some-kid-bedroom"/>
          <p:cNvPicPr>
            <a:picLocks noChangeAspect="1"/>
          </p:cNvPicPr>
          <p:nvPr/>
        </p:nvPicPr>
        <p:blipFill>
          <a:blip r:embed="rId3"/>
          <a:stretch>
            <a:fillRect/>
          </a:stretch>
        </p:blipFill>
        <p:spPr>
          <a:xfrm>
            <a:off x="1940560" y="1254760"/>
            <a:ext cx="8314690" cy="4893310"/>
          </a:xfrm>
          <a:prstGeom prst="rect">
            <a:avLst/>
          </a:prstGeom>
        </p:spPr>
      </p:pic>
      <p:pic>
        <p:nvPicPr>
          <p:cNvPr id="4" name="图片 3" descr="toys"/>
          <p:cNvPicPr>
            <a:picLocks noChangeAspect="1"/>
          </p:cNvPicPr>
          <p:nvPr/>
        </p:nvPicPr>
        <p:blipFill>
          <a:blip r:embed="rId4"/>
          <a:stretch>
            <a:fillRect/>
          </a:stretch>
        </p:blipFill>
        <p:spPr>
          <a:xfrm>
            <a:off x="7165340" y="4191000"/>
            <a:ext cx="1680845" cy="1680845"/>
          </a:xfrm>
          <a:prstGeom prst="rect">
            <a:avLst/>
          </a:prstGeom>
        </p:spPr>
      </p:pic>
      <p:pic>
        <p:nvPicPr>
          <p:cNvPr id="7" name="图片 6" descr="v2-aee183bb005f2c8176c7dbba00e9b21a_r"/>
          <p:cNvPicPr>
            <a:picLocks noChangeAspect="1"/>
          </p:cNvPicPr>
          <p:nvPr/>
        </p:nvPicPr>
        <p:blipFill>
          <a:blip r:embed="rId5"/>
          <a:srcRect l="15279" t="9182" r="17507" b="3587"/>
          <a:stretch>
            <a:fillRect/>
          </a:stretch>
        </p:blipFill>
        <p:spPr>
          <a:xfrm>
            <a:off x="10333355" y="4443730"/>
            <a:ext cx="1858645" cy="241427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8" presetClass="emph" presetSubtype="0" fill="hold" nodeType="clickEffect">
                                  <p:stCondLst>
                                    <p:cond delay="0"/>
                                  </p:stCondLst>
                                  <p:childTnLst>
                                    <p:animRot by="1800000">
                                      <p:cBhvr>
                                        <p:cTn id="25" dur="1000" fill="hold"/>
                                        <p:tgtEl>
                                          <p:spTgt spid="4"/>
                                        </p:tgtEl>
                                        <p:attrNameLst>
                                          <p:attrName>r</p:attrName>
                                        </p:attrNameLst>
                                      </p:cBhvr>
                                    </p:animRot>
                                  </p:childTnLst>
                                </p:cTn>
                              </p:par>
                            </p:childTnLst>
                          </p:cTn>
                        </p:par>
                      </p:childTnLst>
                    </p:cTn>
                  </p:par>
                  <p:par>
                    <p:cTn id="26" fill="hold">
                      <p:stCondLst>
                        <p:cond delay="indefinite"/>
                      </p:stCondLst>
                      <p:childTnLst>
                        <p:par>
                          <p:cTn id="27" fill="hold">
                            <p:stCondLst>
                              <p:cond delay="0"/>
                            </p:stCondLst>
                            <p:childTnLst>
                              <p:par>
                                <p:cTn id="28" presetID="8" presetClass="emph" presetSubtype="0" fill="hold" nodeType="clickEffect">
                                  <p:stCondLst>
                                    <p:cond delay="0"/>
                                  </p:stCondLst>
                                  <p:childTnLst>
                                    <p:animRot by="1800000">
                                      <p:cBhvr>
                                        <p:cTn id="29" dur="1000" fill="hold"/>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5EDD6"/>
        </a:solidFill>
        <a:effectLst/>
      </p:bgPr>
    </p:bg>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修饰符</a:t>
            </a:r>
            <a:r>
              <a:rPr lang="en-US" altLang="zh-CN" dirty="0">
                <a:latin typeface="汉仪夏日体W" charset="0"/>
                <a:ea typeface="汉仪夏日体W" charset="0"/>
                <a:cs typeface="汉仪夏日体W" charset="0"/>
              </a:rPr>
              <a:t> —— static</a:t>
            </a:r>
          </a:p>
        </p:txBody>
      </p:sp>
      <p:pic>
        <p:nvPicPr>
          <p:cNvPr id="3" name="图片 2" descr="9_99"/>
          <p:cNvPicPr>
            <a:picLocks noChangeAspect="1"/>
          </p:cNvPicPr>
          <p:nvPr/>
        </p:nvPicPr>
        <p:blipFill>
          <a:blip r:embed="rId3"/>
          <a:srcRect l="13069" t="20375" r="13625" b="19875"/>
          <a:stretch>
            <a:fillRect/>
          </a:stretch>
        </p:blipFill>
        <p:spPr>
          <a:xfrm>
            <a:off x="0" y="4699635"/>
            <a:ext cx="2647950" cy="2158365"/>
          </a:xfrm>
          <a:prstGeom prst="rect">
            <a:avLst/>
          </a:prstGeom>
        </p:spPr>
      </p:pic>
      <p:grpSp>
        <p:nvGrpSpPr>
          <p:cNvPr id="2" name="组合 1"/>
          <p:cNvGrpSpPr/>
          <p:nvPr/>
        </p:nvGrpSpPr>
        <p:grpSpPr>
          <a:xfrm>
            <a:off x="948690" y="2788920"/>
            <a:ext cx="3232150" cy="2219960"/>
            <a:chOff x="1494" y="4392"/>
            <a:chExt cx="5090" cy="3496"/>
          </a:xfrm>
        </p:grpSpPr>
        <p:sp>
          <p:nvSpPr>
            <p:cNvPr id="5" name="椭圆形标注 4"/>
            <p:cNvSpPr/>
            <p:nvPr/>
          </p:nvSpPr>
          <p:spPr>
            <a:xfrm>
              <a:off x="1494" y="4392"/>
              <a:ext cx="5090" cy="3496"/>
            </a:xfrm>
            <a:prstGeom prst="wedgeEllipseCallout">
              <a:avLst/>
            </a:prstGeom>
            <a:solidFill>
              <a:schemeClr val="bg1"/>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文本框 5"/>
            <p:cNvSpPr txBox="1"/>
            <p:nvPr/>
          </p:nvSpPr>
          <p:spPr>
            <a:xfrm>
              <a:off x="2313" y="4931"/>
              <a:ext cx="3719" cy="2470"/>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cs typeface="华文中宋" panose="02010600040101010101" charset="-122"/>
                </a:rPr>
                <a:t>现在让我们用</a:t>
              </a:r>
              <a:r>
                <a:rPr lang="en-US" altLang="zh-CN" sz="2400">
                  <a:latin typeface="华文中宋" panose="02010600040101010101" charset="-122"/>
                  <a:ea typeface="华文中宋" panose="02010600040101010101" charset="-122"/>
                  <a:cs typeface="华文中宋" panose="02010600040101010101" charset="-122"/>
                </a:rPr>
                <a:t>static</a:t>
              </a:r>
              <a:r>
                <a:rPr lang="zh-CN" altLang="en-US" sz="2400">
                  <a:latin typeface="华文中宋" panose="02010600040101010101" charset="-122"/>
                  <a:ea typeface="华文中宋" panose="02010600040101010101" charset="-122"/>
                  <a:cs typeface="华文中宋" panose="02010600040101010101" charset="-122"/>
                </a:rPr>
                <a:t>进行一个魔法计数器程序的编写吧！</a:t>
              </a:r>
            </a:p>
          </p:txBody>
        </p:sp>
      </p:grpSp>
      <p:sp>
        <p:nvSpPr>
          <p:cNvPr id="7" name="文本框 6"/>
          <p:cNvSpPr txBox="1"/>
          <p:nvPr/>
        </p:nvSpPr>
        <p:spPr>
          <a:xfrm>
            <a:off x="4275455" y="1268730"/>
            <a:ext cx="7607935" cy="3476625"/>
          </a:xfrm>
          <a:prstGeom prst="rect">
            <a:avLst/>
          </a:prstGeom>
          <a:noFill/>
        </p:spPr>
        <p:txBody>
          <a:bodyPr wrap="square" rtlCol="0">
            <a:spAutoFit/>
          </a:bodyPr>
          <a:lstStyle/>
          <a:p>
            <a:r>
              <a:rPr lang="zh-CN" altLang="en-US" sz="2000">
                <a:latin typeface="华文中宋" panose="02010600040101010101" charset="-122"/>
                <a:ea typeface="华文中宋" panose="02010600040101010101" charset="-122"/>
                <a:cs typeface="华文中宋" panose="02010600040101010101" charset="-122"/>
              </a:rPr>
              <a:t>#include &lt;iostream&gt;</a:t>
            </a:r>
          </a:p>
          <a:p>
            <a:r>
              <a:rPr lang="zh-CN" altLang="en-US" sz="2000">
                <a:latin typeface="华文中宋" panose="02010600040101010101" charset="-122"/>
                <a:ea typeface="华文中宋" panose="02010600040101010101" charset="-122"/>
                <a:cs typeface="华文中宋" panose="02010600040101010101" charset="-122"/>
              </a:rPr>
              <a:t>using namespace std;</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rPr>
              <a:t>int magicalCounter() </a:t>
            </a:r>
          </a:p>
          <a:p>
            <a:r>
              <a:rPr lang="zh-CN" altLang="en-US" sz="2000">
                <a:latin typeface="华文中宋" panose="02010600040101010101" charset="-122"/>
                <a:ea typeface="华文中宋" panose="02010600040101010101" charset="-122"/>
                <a:cs typeface="华文中宋" panose="02010600040101010101" charset="-122"/>
              </a:rPr>
              <a:t>{</a:t>
            </a:r>
          </a:p>
          <a:p>
            <a:r>
              <a:rPr lang="zh-CN" altLang="en-US" sz="2000">
                <a:latin typeface="华文中宋" panose="02010600040101010101" charset="-122"/>
                <a:ea typeface="华文中宋" panose="02010600040101010101" charset="-122"/>
                <a:cs typeface="华文中宋" panose="02010600040101010101" charset="-122"/>
              </a:rPr>
              <a:t>    static int count = 0;  // 使用 static 修饰符的魔法计数器</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rPr>
              <a:t>    count++;  // 每次调用，魔法计数器加一</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rPr>
              <a:t>    return count;  // 返回魔法计数器的值</a:t>
            </a:r>
          </a:p>
          <a:p>
            <a:r>
              <a:rPr lang="zh-CN" altLang="en-US" sz="2000">
                <a:latin typeface="华文中宋" panose="02010600040101010101" charset="-122"/>
                <a:ea typeface="华文中宋" panose="02010600040101010101" charset="-122"/>
                <a:cs typeface="华文中宋" panose="02010600040101010101" charset="-122"/>
              </a:rPr>
              <a:t>}</a:t>
            </a:r>
          </a:p>
        </p:txBody>
      </p:sp>
      <p:grpSp>
        <p:nvGrpSpPr>
          <p:cNvPr id="12" name="组合 11"/>
          <p:cNvGrpSpPr/>
          <p:nvPr/>
        </p:nvGrpSpPr>
        <p:grpSpPr>
          <a:xfrm>
            <a:off x="5365750" y="4913630"/>
            <a:ext cx="5259070" cy="1728470"/>
            <a:chOff x="8450" y="7738"/>
            <a:chExt cx="8282" cy="2722"/>
          </a:xfrm>
        </p:grpSpPr>
        <p:sp>
          <p:nvSpPr>
            <p:cNvPr id="9" name="流程图: 可选过程 8"/>
            <p:cNvSpPr/>
            <p:nvPr/>
          </p:nvSpPr>
          <p:spPr>
            <a:xfrm>
              <a:off x="8450" y="7738"/>
              <a:ext cx="8283" cy="2723"/>
            </a:xfrm>
            <a:prstGeom prst="flowChartAlternateProcess">
              <a:avLst/>
            </a:prstGeom>
          </p:spPr>
          <p:style>
            <a:lnRef idx="2">
              <a:schemeClr val="accent1"/>
            </a:lnRef>
            <a:fillRef idx="2">
              <a:schemeClr val="accent1"/>
            </a:fillRef>
            <a:effectRef idx="0">
              <a:srgbClr val="FFFFFF"/>
            </a:effectRef>
            <a:fontRef idx="minor">
              <a:schemeClr val="lt1"/>
            </a:fontRef>
          </p:style>
          <p:txBody>
            <a:bodyPr rtlCol="0" anchor="ctr"/>
            <a:lstStyle/>
            <a:p>
              <a:pPr algn="ctr"/>
              <a:endParaRPr lang="zh-CN" altLang="en-US"/>
            </a:p>
          </p:txBody>
        </p:sp>
        <p:sp>
          <p:nvSpPr>
            <p:cNvPr id="11" name="文本框 10"/>
            <p:cNvSpPr txBox="1"/>
            <p:nvPr/>
          </p:nvSpPr>
          <p:spPr>
            <a:xfrm>
              <a:off x="9201" y="8095"/>
              <a:ext cx="6949" cy="1888"/>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cs typeface="华文中宋" panose="02010600040101010101" charset="-122"/>
                  <a:sym typeface="+mn-ea"/>
                </a:rPr>
                <a:t>首先我们定义一个自增函数，给里面定义的一个变量加个修饰符</a:t>
              </a:r>
              <a:r>
                <a:rPr lang="en-US" altLang="zh-CN" sz="2400">
                  <a:latin typeface="华文中宋" panose="02010600040101010101" charset="-122"/>
                  <a:ea typeface="华文中宋" panose="02010600040101010101" charset="-122"/>
                  <a:cs typeface="华文中宋" panose="02010600040101010101" charset="-122"/>
                  <a:sym typeface="+mn-ea"/>
                </a:rPr>
                <a:t>static</a:t>
              </a:r>
              <a:r>
                <a:rPr lang="zh-CN" altLang="en-US" sz="2400">
                  <a:latin typeface="华文中宋" panose="02010600040101010101" charset="-122"/>
                  <a:ea typeface="华文中宋" panose="02010600040101010101" charset="-122"/>
                  <a:cs typeface="华文中宋" panose="02010600040101010101" charset="-122"/>
                  <a:sym typeface="+mn-ea"/>
                </a:rPr>
                <a:t>，就像这样。</a:t>
              </a:r>
              <a:endParaRPr lang="zh-CN" altLang="en-US" sz="2400">
                <a:latin typeface="华文中宋" panose="02010600040101010101" charset="-122"/>
                <a:ea typeface="华文中宋" panose="02010600040101010101" charset="-122"/>
                <a:cs typeface="华文中宋" panose="02010600040101010101"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par>
                          <p:cTn id="12" fill="hold">
                            <p:stCondLst>
                              <p:cond delay="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ppt_x"/>
                                          </p:val>
                                        </p:tav>
                                        <p:tav tm="100000">
                                          <p:val>
                                            <p:strVal val="#ppt_x"/>
                                          </p:val>
                                        </p:tav>
                                      </p:tavLst>
                                    </p:anim>
                                    <p:anim calcmode="lin" valueType="num">
                                      <p:cBhvr additive="base">
                                        <p:cTn id="2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7" grpId="0"/>
      <p:bldP spid="7" grpId="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5EDD6"/>
        </a:solidFill>
        <a:effectLst/>
      </p:bgPr>
    </p:bg>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修饰符</a:t>
            </a:r>
            <a:r>
              <a:rPr lang="en-US" altLang="zh-CN" dirty="0">
                <a:latin typeface="汉仪夏日体W" charset="0"/>
                <a:ea typeface="汉仪夏日体W" charset="0"/>
                <a:cs typeface="汉仪夏日体W" charset="0"/>
              </a:rPr>
              <a:t> —— static</a:t>
            </a:r>
          </a:p>
        </p:txBody>
      </p:sp>
      <p:pic>
        <p:nvPicPr>
          <p:cNvPr id="3" name="图片 2" descr="9_99"/>
          <p:cNvPicPr>
            <a:picLocks noChangeAspect="1"/>
          </p:cNvPicPr>
          <p:nvPr/>
        </p:nvPicPr>
        <p:blipFill>
          <a:blip r:embed="rId3"/>
          <a:srcRect l="13069" t="20375" r="13625" b="19875"/>
          <a:stretch>
            <a:fillRect/>
          </a:stretch>
        </p:blipFill>
        <p:spPr>
          <a:xfrm>
            <a:off x="0" y="4699635"/>
            <a:ext cx="2647950" cy="2158365"/>
          </a:xfrm>
          <a:prstGeom prst="rect">
            <a:avLst/>
          </a:prstGeom>
        </p:spPr>
      </p:pic>
      <p:grpSp>
        <p:nvGrpSpPr>
          <p:cNvPr id="4" name="组合 3"/>
          <p:cNvGrpSpPr/>
          <p:nvPr/>
        </p:nvGrpSpPr>
        <p:grpSpPr>
          <a:xfrm>
            <a:off x="948690" y="2788920"/>
            <a:ext cx="3232150" cy="2219960"/>
            <a:chOff x="1494" y="4392"/>
            <a:chExt cx="5090" cy="3496"/>
          </a:xfrm>
        </p:grpSpPr>
        <p:sp>
          <p:nvSpPr>
            <p:cNvPr id="5" name="椭圆形标注 4"/>
            <p:cNvSpPr/>
            <p:nvPr/>
          </p:nvSpPr>
          <p:spPr>
            <a:xfrm>
              <a:off x="1494" y="4392"/>
              <a:ext cx="5090" cy="3496"/>
            </a:xfrm>
            <a:prstGeom prst="wedgeEllipseCallout">
              <a:avLst/>
            </a:prstGeom>
            <a:solidFill>
              <a:schemeClr val="bg1"/>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文本框 5"/>
            <p:cNvSpPr txBox="1"/>
            <p:nvPr/>
          </p:nvSpPr>
          <p:spPr>
            <a:xfrm>
              <a:off x="2313" y="4931"/>
              <a:ext cx="3719" cy="2470"/>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sym typeface="+mn-ea"/>
                </a:rPr>
                <a:t>然后我们在主程序中调用三次这个函数，就像这样。</a:t>
              </a:r>
              <a:endParaRPr lang="zh-CN" altLang="en-US" sz="2400">
                <a:latin typeface="华文中宋" panose="02010600040101010101" charset="-122"/>
                <a:ea typeface="华文中宋" panose="02010600040101010101" charset="-122"/>
                <a:cs typeface="华文中宋" panose="02010600040101010101" charset="-122"/>
                <a:sym typeface="+mn-ea"/>
              </a:endParaRPr>
            </a:p>
          </p:txBody>
        </p:sp>
      </p:grpSp>
      <p:sp>
        <p:nvSpPr>
          <p:cNvPr id="8" name="文本框 7"/>
          <p:cNvSpPr txBox="1"/>
          <p:nvPr/>
        </p:nvSpPr>
        <p:spPr>
          <a:xfrm>
            <a:off x="4275455" y="1362710"/>
            <a:ext cx="7338060" cy="3336925"/>
          </a:xfrm>
          <a:prstGeom prst="rect">
            <a:avLst/>
          </a:prstGeom>
          <a:noFill/>
        </p:spPr>
        <p:txBody>
          <a:bodyPr wrap="square" rtlCol="0">
            <a:noAutofit/>
          </a:bodyPr>
          <a:lstStyle/>
          <a:p>
            <a:r>
              <a:rPr lang="zh-CN" altLang="en-US" sz="2000">
                <a:latin typeface="华文中宋" panose="02010600040101010101" charset="-122"/>
                <a:ea typeface="华文中宋" panose="02010600040101010101" charset="-122"/>
                <a:cs typeface="华文中宋" panose="02010600040101010101" charset="-122"/>
              </a:rPr>
              <a:t>int main() </a:t>
            </a:r>
          </a:p>
          <a:p>
            <a:r>
              <a:rPr lang="zh-CN" altLang="en-US" sz="2000">
                <a:latin typeface="华文中宋" panose="02010600040101010101" charset="-122"/>
                <a:ea typeface="华文中宋" panose="02010600040101010101" charset="-122"/>
                <a:cs typeface="华文中宋" panose="02010600040101010101" charset="-122"/>
              </a:rPr>
              <a:t>{</a:t>
            </a:r>
          </a:p>
          <a:p>
            <a:r>
              <a:rPr lang="zh-CN" altLang="en-US" sz="2000">
                <a:latin typeface="华文中宋" panose="02010600040101010101" charset="-122"/>
                <a:ea typeface="华文中宋" panose="02010600040101010101" charset="-122"/>
                <a:cs typeface="华文中宋" panose="02010600040101010101" charset="-122"/>
              </a:rPr>
              <a:t>    cout &lt;&lt; "第一次调用魔法计数器：" &lt;&lt; magicalCounter() &lt;&lt; endl;  // 输出 1</a:t>
            </a:r>
          </a:p>
          <a:p>
            <a:r>
              <a:rPr lang="zh-CN" altLang="en-US" sz="2000">
                <a:latin typeface="华文中宋" panose="02010600040101010101" charset="-122"/>
                <a:ea typeface="华文中宋" panose="02010600040101010101" charset="-122"/>
                <a:cs typeface="华文中宋" panose="02010600040101010101" charset="-122"/>
              </a:rPr>
              <a:t>    cout &lt;&lt; "第二次调用魔法计数器：" &lt;&lt; magicalCounter() &lt;&lt; endl;  // 输出 2</a:t>
            </a:r>
          </a:p>
          <a:p>
            <a:r>
              <a:rPr lang="zh-CN" altLang="en-US" sz="2000">
                <a:latin typeface="华文中宋" panose="02010600040101010101" charset="-122"/>
                <a:ea typeface="华文中宋" panose="02010600040101010101" charset="-122"/>
                <a:cs typeface="华文中宋" panose="02010600040101010101" charset="-122"/>
              </a:rPr>
              <a:t>    cout &lt;&lt; "第三次调用魔法计数器：" &lt;&lt; magicalCounter() &lt;&lt; endl;  // 输出 3</a:t>
            </a:r>
          </a:p>
          <a:p>
            <a:endParaRPr lang="zh-CN" altLang="en-US" sz="2000">
              <a:latin typeface="华文中宋" panose="02010600040101010101" charset="-122"/>
              <a:ea typeface="华文中宋" panose="02010600040101010101" charset="-122"/>
              <a:cs typeface="华文中宋" panose="02010600040101010101" charset="-122"/>
            </a:endParaRPr>
          </a:p>
          <a:p>
            <a:r>
              <a:rPr lang="zh-CN" altLang="en-US" sz="2000">
                <a:latin typeface="华文中宋" panose="02010600040101010101" charset="-122"/>
                <a:ea typeface="华文中宋" panose="02010600040101010101" charset="-122"/>
                <a:cs typeface="华文中宋" panose="02010600040101010101" charset="-122"/>
              </a:rPr>
              <a:t>    return 0;</a:t>
            </a:r>
          </a:p>
          <a:p>
            <a:r>
              <a:rPr lang="zh-CN" altLang="en-US" sz="2000">
                <a:latin typeface="华文中宋" panose="02010600040101010101" charset="-122"/>
                <a:ea typeface="华文中宋" panose="02010600040101010101" charset="-122"/>
                <a:cs typeface="华文中宋" panose="02010600040101010101" charset="-122"/>
              </a:rPr>
              <a:t>}</a:t>
            </a:r>
          </a:p>
        </p:txBody>
      </p:sp>
      <p:pic>
        <p:nvPicPr>
          <p:cNvPr id="2" name="图片 1" descr="v2-1dd0112bde1bc915d22052e001cb6e58_r"/>
          <p:cNvPicPr>
            <a:picLocks noChangeAspect="1"/>
          </p:cNvPicPr>
          <p:nvPr/>
        </p:nvPicPr>
        <p:blipFill>
          <a:blip r:embed="rId4"/>
          <a:srcRect l="4175" t="11519" r="8023" b="12296"/>
          <a:stretch>
            <a:fillRect/>
          </a:stretch>
        </p:blipFill>
        <p:spPr>
          <a:xfrm>
            <a:off x="7933055" y="4237990"/>
            <a:ext cx="4258945" cy="26200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par>
                          <p:cTn id="12" fill="hold">
                            <p:stCondLst>
                              <p:cond delay="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par>
                          <p:cTn id="19" fill="hold">
                            <p:stCondLst>
                              <p:cond delay="500"/>
                            </p:stCondLst>
                            <p:childTnLst>
                              <p:par>
                                <p:cTn id="20" presetID="10" presetClass="entr" presetSubtype="0"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8" grpId="0"/>
      <p:bldP spid="8"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7DD58E-23A3-A949-4DFE-9C8D3907A8F4}"/>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CB23D3BF-A2A2-4044-E1D0-787A528F50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6280" y="5019548"/>
            <a:ext cx="1275328" cy="1935366"/>
          </a:xfrm>
          <a:prstGeom prst="rect">
            <a:avLst/>
          </a:prstGeom>
        </p:spPr>
      </p:pic>
      <p:pic>
        <p:nvPicPr>
          <p:cNvPr id="6" name="图片 5">
            <a:extLst>
              <a:ext uri="{FF2B5EF4-FFF2-40B4-BE49-F238E27FC236}">
                <a16:creationId xmlns:a16="http://schemas.microsoft.com/office/drawing/2014/main" id="{62A68D48-1D93-7732-4C36-BD00661E6D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6910" y="5013956"/>
            <a:ext cx="1912991" cy="1940958"/>
          </a:xfrm>
          <a:prstGeom prst="rect">
            <a:avLst/>
          </a:prstGeom>
        </p:spPr>
      </p:pic>
      <p:pic>
        <p:nvPicPr>
          <p:cNvPr id="9" name="图片 8">
            <a:extLst>
              <a:ext uri="{FF2B5EF4-FFF2-40B4-BE49-F238E27FC236}">
                <a16:creationId xmlns:a16="http://schemas.microsoft.com/office/drawing/2014/main" id="{155FE3FB-4B6A-B6D8-4C01-F117E3AC26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76834" y="5084848"/>
            <a:ext cx="1415166" cy="1773152"/>
          </a:xfrm>
          <a:prstGeom prst="rect">
            <a:avLst/>
          </a:prstGeom>
        </p:spPr>
      </p:pic>
      <p:grpSp>
        <p:nvGrpSpPr>
          <p:cNvPr id="10" name="组合 9">
            <a:extLst>
              <a:ext uri="{FF2B5EF4-FFF2-40B4-BE49-F238E27FC236}">
                <a16:creationId xmlns:a16="http://schemas.microsoft.com/office/drawing/2014/main" id="{42078123-127D-F577-E8C5-BB183228EF32}"/>
              </a:ext>
            </a:extLst>
          </p:cNvPr>
          <p:cNvGrpSpPr/>
          <p:nvPr/>
        </p:nvGrpSpPr>
        <p:grpSpPr>
          <a:xfrm>
            <a:off x="2186606" y="2160104"/>
            <a:ext cx="7414593" cy="2125823"/>
            <a:chOff x="2186606" y="2160104"/>
            <a:chExt cx="7414593" cy="2125823"/>
          </a:xfrm>
        </p:grpSpPr>
        <p:sp>
          <p:nvSpPr>
            <p:cNvPr id="11" name="文本框 10">
              <a:extLst>
                <a:ext uri="{FF2B5EF4-FFF2-40B4-BE49-F238E27FC236}">
                  <a16:creationId xmlns:a16="http://schemas.microsoft.com/office/drawing/2014/main" id="{D6822C10-437A-F6D2-5F68-B022C70045D4}"/>
                </a:ext>
              </a:extLst>
            </p:cNvPr>
            <p:cNvSpPr txBox="1"/>
            <p:nvPr/>
          </p:nvSpPr>
          <p:spPr>
            <a:xfrm>
              <a:off x="2339007" y="2464737"/>
              <a:ext cx="2213113" cy="15684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FF0000"/>
                  </a:solidFill>
                  <a:effectLst/>
                  <a:uLnTx/>
                  <a:uFillTx/>
                  <a:latin typeface="Algerian" panose="04020705040A02060702" pitchFamily="82" charset="0"/>
                  <a:ea typeface="微软雅黑 Light" panose="020B0502040204020203" pitchFamily="34" charset="-122"/>
                  <a:cs typeface="+mn-cs"/>
                </a:rPr>
                <a:t>04</a:t>
              </a:r>
              <a:endParaRPr kumimoji="0" lang="zh-CN" altLang="en-US" sz="9600" b="1" i="0" u="none" strike="noStrike" kern="1200" cap="none" spc="0" normalizeH="0" baseline="0" noProof="0" dirty="0">
                <a:ln>
                  <a:noFill/>
                </a:ln>
                <a:solidFill>
                  <a:srgbClr val="FF0000"/>
                </a:solidFill>
                <a:effectLst/>
                <a:uLnTx/>
                <a:uFillTx/>
                <a:latin typeface="Algerian" panose="04020705040A02060702" pitchFamily="82" charset="0"/>
                <a:ea typeface="微软雅黑 Light" panose="020B0502040204020203" pitchFamily="34" charset="-122"/>
                <a:cs typeface="+mn-cs"/>
              </a:endParaRPr>
            </a:p>
          </p:txBody>
        </p:sp>
        <p:sp>
          <p:nvSpPr>
            <p:cNvPr id="12" name="文本框 22">
              <a:extLst>
                <a:ext uri="{FF2B5EF4-FFF2-40B4-BE49-F238E27FC236}">
                  <a16:creationId xmlns:a16="http://schemas.microsoft.com/office/drawing/2014/main" id="{63EFD91A-7A05-EEAA-7F29-251F2C6C77CF}"/>
                </a:ext>
              </a:extLst>
            </p:cNvPr>
            <p:cNvSpPr txBox="1">
              <a:spLocks noChangeArrowheads="1"/>
            </p:cNvSpPr>
            <p:nvPr/>
          </p:nvSpPr>
          <p:spPr bwMode="auto">
            <a:xfrm>
              <a:off x="4631632" y="2576565"/>
              <a:ext cx="3810572" cy="584775"/>
            </a:xfrm>
            <a:prstGeom prst="rect">
              <a:avLst/>
            </a:prstGeom>
            <a:noFill/>
            <a:ln>
              <a:noFill/>
            </a:ln>
          </p:spPr>
          <p:txBody>
            <a:bodyPr>
              <a:spAutoFit/>
            </a:bodyPr>
            <a:lstStyle>
              <a:lvl1pPr/>
              <a:lvl2pPr marL="742950" indent="-285750"/>
              <a:lvl3pPr/>
              <a:lvl4pPr/>
              <a:lvl5pPr/>
              <a:lvl6pPr/>
              <a:lvl7pPr/>
              <a:lvl8p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dirty="0">
                  <a:solidFill>
                    <a:prstClr val="black"/>
                  </a:solidFill>
                  <a:latin typeface="汉仪夏日体W" charset="0"/>
                  <a:ea typeface="汉仪夏日体W" charset="0"/>
                </a:rPr>
                <a:t>生活</a:t>
              </a:r>
              <a:r>
                <a:rPr kumimoji="0" lang="zh-CN" altLang="en-US" sz="3200" b="0" i="0" u="none" strike="noStrike" kern="1200" cap="none" spc="0" normalizeH="0" baseline="0" noProof="0" dirty="0">
                  <a:ln>
                    <a:noFill/>
                  </a:ln>
                  <a:solidFill>
                    <a:prstClr val="black"/>
                  </a:solidFill>
                  <a:effectLst/>
                  <a:uLnTx/>
                  <a:uFillTx/>
                  <a:latin typeface="汉仪夏日体W" charset="0"/>
                  <a:ea typeface="汉仪夏日体W" charset="0"/>
                  <a:cs typeface="+mn-cs"/>
                </a:rPr>
                <a:t>计算器制作</a:t>
              </a:r>
            </a:p>
          </p:txBody>
        </p:sp>
        <p:sp>
          <p:nvSpPr>
            <p:cNvPr id="13" name="矩形 23">
              <a:extLst>
                <a:ext uri="{FF2B5EF4-FFF2-40B4-BE49-F238E27FC236}">
                  <a16:creationId xmlns:a16="http://schemas.microsoft.com/office/drawing/2014/main" id="{9961ACAB-5029-AE3C-13E6-AC74621E9267}"/>
                </a:ext>
              </a:extLst>
            </p:cNvPr>
            <p:cNvSpPr>
              <a:spLocks noChangeArrowheads="1"/>
            </p:cNvSpPr>
            <p:nvPr/>
          </p:nvSpPr>
          <p:spPr bwMode="auto">
            <a:xfrm>
              <a:off x="4631632" y="3199127"/>
              <a:ext cx="4565377" cy="378886"/>
            </a:xfrm>
            <a:prstGeom prst="rect">
              <a:avLst/>
            </a:prstGeom>
            <a:noFill/>
            <a:ln>
              <a:noFill/>
            </a:ln>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solidFill>
                  <a:effectLst/>
                  <a:uLnTx/>
                  <a:uFillTx/>
                  <a:latin typeface="微软雅黑 Light" panose="020B0502040204020203" pitchFamily="34" charset="-122"/>
                  <a:ea typeface="微软雅黑 Light" panose="020B0502040204020203" pitchFamily="34" charset="-122"/>
                  <a:cs typeface="+mn-cs"/>
                </a:rPr>
                <a:t>小猫老板的强力魔法</a:t>
              </a:r>
              <a:r>
                <a:rPr lang="zh-CN" altLang="en-US" sz="1400" dirty="0">
                  <a:solidFill>
                    <a:prstClr val="black"/>
                  </a:solidFill>
                  <a:latin typeface="微软雅黑 Light" panose="020B0502040204020203" pitchFamily="34" charset="-122"/>
                  <a:ea typeface="微软雅黑 Light" panose="020B0502040204020203" pitchFamily="34" charset="-122"/>
                </a:rPr>
                <a:t>工具</a:t>
              </a:r>
              <a:endParaRPr kumimoji="0" lang="zh-CN" altLang="en-US" sz="1400" b="0" i="0" u="none" strike="noStrike" kern="1200" cap="none" spc="0" normalizeH="0" baseline="0" noProof="0" dirty="0">
                <a:ln>
                  <a:noFill/>
                </a:ln>
                <a:solidFill>
                  <a:prstClr val="black"/>
                </a:solidFill>
                <a:effectLst/>
                <a:uLnTx/>
                <a:uFillTx/>
                <a:latin typeface="微软雅黑 Light" panose="020B0502040204020203" pitchFamily="34" charset="-122"/>
                <a:ea typeface="微软雅黑 Light" panose="020B0502040204020203" pitchFamily="34" charset="-122"/>
                <a:cs typeface="+mn-cs"/>
              </a:endParaRPr>
            </a:p>
          </p:txBody>
        </p:sp>
        <p:cxnSp>
          <p:nvCxnSpPr>
            <p:cNvPr id="14" name="直接连接符 13">
              <a:extLst>
                <a:ext uri="{FF2B5EF4-FFF2-40B4-BE49-F238E27FC236}">
                  <a16:creationId xmlns:a16="http://schemas.microsoft.com/office/drawing/2014/main" id="{7296F967-FE48-734E-0085-8673B9147B15}"/>
                </a:ext>
              </a:extLst>
            </p:cNvPr>
            <p:cNvCxnSpPr/>
            <p:nvPr/>
          </p:nvCxnSpPr>
          <p:spPr>
            <a:xfrm>
              <a:off x="4459354" y="2597090"/>
              <a:ext cx="0" cy="127237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半闭框 14">
              <a:extLst>
                <a:ext uri="{FF2B5EF4-FFF2-40B4-BE49-F238E27FC236}">
                  <a16:creationId xmlns:a16="http://schemas.microsoft.com/office/drawing/2014/main" id="{46939D96-8CFE-57BE-6E07-46A1C6E9E49E}"/>
                </a:ext>
              </a:extLst>
            </p:cNvPr>
            <p:cNvSpPr/>
            <p:nvPr/>
          </p:nvSpPr>
          <p:spPr>
            <a:xfrm>
              <a:off x="2186606" y="2160104"/>
              <a:ext cx="463826" cy="416461"/>
            </a:xfrm>
            <a:prstGeom prst="halfFrame">
              <a:avLst>
                <a:gd name="adj1" fmla="val 0"/>
                <a:gd name="adj2" fmla="val 0"/>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软雅黑 Light" panose="020B0502040204020203" pitchFamily="34" charset="-122"/>
                <a:ea typeface="微软雅黑 Light" panose="020B0502040204020203" pitchFamily="34" charset="-122"/>
                <a:cs typeface="+mn-cs"/>
              </a:endParaRPr>
            </a:p>
          </p:txBody>
        </p:sp>
        <p:sp>
          <p:nvSpPr>
            <p:cNvPr id="16" name="半闭框 15">
              <a:extLst>
                <a:ext uri="{FF2B5EF4-FFF2-40B4-BE49-F238E27FC236}">
                  <a16:creationId xmlns:a16="http://schemas.microsoft.com/office/drawing/2014/main" id="{71258DA7-19CE-1C0F-C799-AA50354498D2}"/>
                </a:ext>
              </a:extLst>
            </p:cNvPr>
            <p:cNvSpPr/>
            <p:nvPr/>
          </p:nvSpPr>
          <p:spPr>
            <a:xfrm rot="10800000">
              <a:off x="9137373" y="3869466"/>
              <a:ext cx="463826" cy="416461"/>
            </a:xfrm>
            <a:prstGeom prst="halfFrame">
              <a:avLst>
                <a:gd name="adj1" fmla="val 0"/>
                <a:gd name="adj2" fmla="val 0"/>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软雅黑 Light" panose="020B0502040204020203" pitchFamily="34" charset="-122"/>
                <a:ea typeface="微软雅黑 Light" panose="020B0502040204020203" pitchFamily="34" charset="-122"/>
                <a:cs typeface="+mn-cs"/>
              </a:endParaRPr>
            </a:p>
          </p:txBody>
        </p:sp>
      </p:grpSp>
    </p:spTree>
    <p:extLst>
      <p:ext uri="{BB962C8B-B14F-4D97-AF65-F5344CB8AC3E}">
        <p14:creationId xmlns:p14="http://schemas.microsoft.com/office/powerpoint/2010/main" val="11875336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14" presetClass="entr" presetSubtype="10" fill="hold"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randombar(horizont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838619-E540-6A34-801C-03E2912B3038}"/>
            </a:ext>
          </a:extLst>
        </p:cNvPr>
        <p:cNvGrpSpPr/>
        <p:nvPr/>
      </p:nvGrpSpPr>
      <p:grpSpPr>
        <a:xfrm>
          <a:off x="0" y="0"/>
          <a:ext cx="0" cy="0"/>
          <a:chOff x="0" y="0"/>
          <a:chExt cx="0" cy="0"/>
        </a:xfrm>
      </p:grpSpPr>
      <p:sp>
        <p:nvSpPr>
          <p:cNvPr id="18434" name="标题 3" descr="#clear#">
            <a:extLst>
              <a:ext uri="{FF2B5EF4-FFF2-40B4-BE49-F238E27FC236}">
                <a16:creationId xmlns:a16="http://schemas.microsoft.com/office/drawing/2014/main" id="{BC812016-BF90-8163-79F2-D883DD1CD94B}"/>
              </a:ext>
            </a:extLst>
          </p:cNvP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生活计算器制作</a:t>
            </a:r>
          </a:p>
        </p:txBody>
      </p:sp>
      <p:grpSp>
        <p:nvGrpSpPr>
          <p:cNvPr id="9" name="组合 8">
            <a:extLst>
              <a:ext uri="{FF2B5EF4-FFF2-40B4-BE49-F238E27FC236}">
                <a16:creationId xmlns:a16="http://schemas.microsoft.com/office/drawing/2014/main" id="{BD16C586-1EE1-3F7B-BABA-7F707CD9CD01}"/>
              </a:ext>
            </a:extLst>
          </p:cNvPr>
          <p:cNvGrpSpPr/>
          <p:nvPr/>
        </p:nvGrpSpPr>
        <p:grpSpPr>
          <a:xfrm>
            <a:off x="7620827" y="1550830"/>
            <a:ext cx="4293675" cy="5251938"/>
            <a:chOff x="7534910" y="1606062"/>
            <a:chExt cx="4293675" cy="5251938"/>
          </a:xfrm>
        </p:grpSpPr>
        <p:pic>
          <p:nvPicPr>
            <p:cNvPr id="3" name="图片 2" descr="蓝莓猫">
              <a:extLst>
                <a:ext uri="{FF2B5EF4-FFF2-40B4-BE49-F238E27FC236}">
                  <a16:creationId xmlns:a16="http://schemas.microsoft.com/office/drawing/2014/main" id="{E920BAC8-E4BA-2E81-E92B-7CCA70C547C5}"/>
                </a:ext>
              </a:extLst>
            </p:cNvPr>
            <p:cNvPicPr>
              <a:picLocks noChangeAspect="1"/>
            </p:cNvPicPr>
            <p:nvPr>
              <p:custDataLst>
                <p:tags r:id="rId4"/>
              </p:custDataLst>
            </p:nvPr>
          </p:nvPicPr>
          <p:blipFill>
            <a:blip r:embed="rId9"/>
            <a:stretch>
              <a:fillRect/>
            </a:stretch>
          </p:blipFill>
          <p:spPr>
            <a:xfrm>
              <a:off x="9351010" y="4608830"/>
              <a:ext cx="2249170" cy="2249170"/>
            </a:xfrm>
            <a:prstGeom prst="rect">
              <a:avLst/>
            </a:prstGeom>
          </p:spPr>
        </p:pic>
        <p:grpSp>
          <p:nvGrpSpPr>
            <p:cNvPr id="2" name="组合 1">
              <a:extLst>
                <a:ext uri="{FF2B5EF4-FFF2-40B4-BE49-F238E27FC236}">
                  <a16:creationId xmlns:a16="http://schemas.microsoft.com/office/drawing/2014/main" id="{548BFB7C-3BE5-CA0C-C70C-D615DEC7341D}"/>
                </a:ext>
              </a:extLst>
            </p:cNvPr>
            <p:cNvGrpSpPr/>
            <p:nvPr/>
          </p:nvGrpSpPr>
          <p:grpSpPr>
            <a:xfrm>
              <a:off x="7534910" y="1606062"/>
              <a:ext cx="4293675" cy="3048561"/>
              <a:chOff x="11866" y="3619"/>
              <a:chExt cx="5943" cy="3656"/>
            </a:xfrm>
          </p:grpSpPr>
          <p:sp>
            <p:nvSpPr>
              <p:cNvPr id="4" name="圆角矩形标注 3">
                <a:extLst>
                  <a:ext uri="{FF2B5EF4-FFF2-40B4-BE49-F238E27FC236}">
                    <a16:creationId xmlns:a16="http://schemas.microsoft.com/office/drawing/2014/main" id="{B6E96F19-569E-83BB-72FF-87D204591E65}"/>
                  </a:ext>
                </a:extLst>
              </p:cNvPr>
              <p:cNvSpPr/>
              <p:nvPr>
                <p:custDataLst>
                  <p:tags r:id="rId5"/>
                </p:custDataLst>
              </p:nvPr>
            </p:nvSpPr>
            <p:spPr>
              <a:xfrm flipH="1">
                <a:off x="11866" y="3619"/>
                <a:ext cx="5943" cy="3148"/>
              </a:xfrm>
              <a:prstGeom prst="wedgeRoundRectCallout">
                <a:avLst>
                  <a:gd name="adj1" fmla="val -29337"/>
                  <a:gd name="adj2" fmla="val 66391"/>
                  <a:gd name="adj3" fmla="val 16667"/>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7E67B398-A6B1-1709-8601-A554AF9E7D0B}"/>
                  </a:ext>
                </a:extLst>
              </p:cNvPr>
              <p:cNvSpPr txBox="1"/>
              <p:nvPr>
                <p:custDataLst>
                  <p:tags r:id="rId6"/>
                </p:custDataLst>
              </p:nvPr>
            </p:nvSpPr>
            <p:spPr>
              <a:xfrm>
                <a:off x="12163" y="3878"/>
                <a:ext cx="5495" cy="3397"/>
              </a:xfrm>
              <a:prstGeom prst="rect">
                <a:avLst/>
              </a:prstGeom>
              <a:noFill/>
            </p:spPr>
            <p:txBody>
              <a:bodyPr wrap="square" rtlCol="0">
                <a:noAutofit/>
              </a:bodyPr>
              <a:lstStyle/>
              <a:p>
                <a:r>
                  <a:rPr lang="zh-CN" altLang="en-US" sz="2400" dirty="0">
                    <a:latin typeface="华文中宋" panose="02010600040101010101" charset="-122"/>
                    <a:ea typeface="华文中宋" panose="02010600040101010101" charset="-122"/>
                    <a:cs typeface="华文中宋" panose="02010600040101010101" charset="-122"/>
                  </a:rPr>
                  <a:t>在现实生活中，小猫老板不仅会遇到单调的➕➖✖➗，有时还会复杂地混合起来，现在和小猫老师一起制作强力计算器，让魔法工具更加强效。</a:t>
                </a:r>
              </a:p>
            </p:txBody>
          </p:sp>
        </p:grpSp>
      </p:grpSp>
      <p:sp>
        <p:nvSpPr>
          <p:cNvPr id="5" name="文本框 4">
            <a:extLst>
              <a:ext uri="{FF2B5EF4-FFF2-40B4-BE49-F238E27FC236}">
                <a16:creationId xmlns:a16="http://schemas.microsoft.com/office/drawing/2014/main" id="{6D6C755D-2D0F-531F-A0F2-27A0C51A757C}"/>
              </a:ext>
            </a:extLst>
          </p:cNvPr>
          <p:cNvSpPr txBox="1"/>
          <p:nvPr/>
        </p:nvSpPr>
        <p:spPr>
          <a:xfrm>
            <a:off x="367857" y="1048487"/>
            <a:ext cx="7252970" cy="5632311"/>
          </a:xfrm>
          <a:prstGeom prst="rect">
            <a:avLst/>
          </a:prstGeom>
          <a:noFill/>
        </p:spPr>
        <p:txBody>
          <a:bodyPr wrap="square" rtlCol="0">
            <a:spAutoFit/>
          </a:bodyPr>
          <a:lstStyle/>
          <a:p>
            <a:r>
              <a:rPr lang="zh-CN" altLang="en-US" sz="2400" dirty="0">
                <a:latin typeface="华文中宋" panose="02010600040101010101" charset="-122"/>
                <a:ea typeface="华文中宋" panose="02010600040101010101" charset="-122"/>
              </a:rPr>
              <a:t>#include &lt;iostream&gt;</a:t>
            </a:r>
          </a:p>
          <a:p>
            <a:r>
              <a:rPr lang="zh-CN" altLang="en-US" sz="2400" dirty="0">
                <a:latin typeface="华文中宋" panose="02010600040101010101" charset="-122"/>
                <a:ea typeface="华文中宋" panose="02010600040101010101" charset="-122"/>
              </a:rPr>
              <a:t>using namespace std;</a:t>
            </a:r>
          </a:p>
          <a:p>
            <a:endParaRPr lang="zh-CN" altLang="en-US" sz="2400" dirty="0">
              <a:latin typeface="华文中宋" panose="02010600040101010101" charset="-122"/>
              <a:ea typeface="华文中宋" panose="02010600040101010101" charset="-122"/>
            </a:endParaRPr>
          </a:p>
          <a:p>
            <a:r>
              <a:rPr lang="zh-CN" altLang="en-US" sz="2400" dirty="0">
                <a:latin typeface="华文中宋" panose="02010600040101010101" charset="-122"/>
                <a:ea typeface="华文中宋" panose="02010600040101010101" charset="-122"/>
              </a:rPr>
              <a:t>int main()</a:t>
            </a:r>
          </a:p>
          <a:p>
            <a:r>
              <a:rPr lang="zh-CN" altLang="en-US" sz="2400" dirty="0">
                <a:latin typeface="华文中宋" panose="02010600040101010101" charset="-122"/>
                <a:ea typeface="华文中宋" panose="02010600040101010101" charset="-122"/>
              </a:rPr>
              <a:t>{</a:t>
            </a:r>
          </a:p>
          <a:p>
            <a:r>
              <a:rPr lang="zh-CN" altLang="en-US" sz="2400" dirty="0">
                <a:latin typeface="华文中宋" panose="02010600040101010101" charset="-122"/>
                <a:ea typeface="华文中宋" panose="02010600040101010101" charset="-122"/>
              </a:rPr>
              <a:t>	// 定义七个魔法常量</a:t>
            </a:r>
            <a:endParaRPr lang="en-US" altLang="zh-CN" sz="2400" dirty="0">
              <a:latin typeface="华文中宋" panose="02010600040101010101" charset="-122"/>
              <a:ea typeface="华文中宋" panose="02010600040101010101" charset="-122"/>
              <a:sym typeface="+mn-ea"/>
            </a:endParaRPr>
          </a:p>
          <a:p>
            <a:r>
              <a:rPr lang="en-US" altLang="zh-CN" sz="2400" dirty="0">
                <a:latin typeface="华文中宋" panose="02010600040101010101" charset="-122"/>
                <a:ea typeface="华文中宋" panose="02010600040101010101" charset="-122"/>
                <a:sym typeface="+mn-ea"/>
              </a:rPr>
              <a:t>          const double budget = 100.0;</a:t>
            </a:r>
          </a:p>
          <a:p>
            <a:r>
              <a:rPr lang="en-US" altLang="zh-CN" sz="2400" dirty="0">
                <a:latin typeface="华文中宋" panose="02010600040101010101" charset="-122"/>
                <a:ea typeface="华文中宋" panose="02010600040101010101" charset="-122"/>
                <a:sym typeface="+mn-ea"/>
              </a:rPr>
              <a:t>          </a:t>
            </a:r>
            <a:r>
              <a:rPr lang="en-US" altLang="zh-CN" sz="2400" dirty="0">
                <a:latin typeface="华文中宋" panose="02010600040101010101" charset="-122"/>
                <a:ea typeface="华文中宋" panose="02010600040101010101" charset="-122"/>
              </a:rPr>
              <a:t>const double carrot = 2.0;</a:t>
            </a:r>
          </a:p>
          <a:p>
            <a:r>
              <a:rPr lang="en-US" altLang="zh-CN" sz="2400" dirty="0">
                <a:latin typeface="华文中宋" panose="02010600040101010101" charset="-122"/>
                <a:ea typeface="华文中宋" panose="02010600040101010101" charset="-122"/>
              </a:rPr>
              <a:t>          const double corn = 3.5;</a:t>
            </a:r>
          </a:p>
          <a:p>
            <a:r>
              <a:rPr lang="en-US" altLang="zh-CN" sz="2400" dirty="0">
                <a:latin typeface="华文中宋" panose="02010600040101010101" charset="-122"/>
                <a:ea typeface="华文中宋" panose="02010600040101010101" charset="-122"/>
              </a:rPr>
              <a:t>          const double ribs = 8.0;</a:t>
            </a:r>
          </a:p>
          <a:p>
            <a:r>
              <a:rPr lang="en-US" altLang="zh-CN" sz="2400" dirty="0">
                <a:latin typeface="华文中宋" panose="02010600040101010101" charset="-122"/>
                <a:ea typeface="华文中宋" panose="02010600040101010101" charset="-122"/>
              </a:rPr>
              <a:t>          const int </a:t>
            </a:r>
            <a:r>
              <a:rPr lang="en-US" altLang="zh-CN" sz="2400" dirty="0" err="1">
                <a:latin typeface="华文中宋" panose="02010600040101010101" charset="-122"/>
                <a:ea typeface="华文中宋" panose="02010600040101010101" charset="-122"/>
              </a:rPr>
              <a:t>carrot_count</a:t>
            </a:r>
            <a:r>
              <a:rPr lang="en-US" altLang="zh-CN" sz="2400" dirty="0">
                <a:latin typeface="华文中宋" panose="02010600040101010101" charset="-122"/>
                <a:ea typeface="华文中宋" panose="02010600040101010101" charset="-122"/>
              </a:rPr>
              <a:t> = 4;</a:t>
            </a:r>
          </a:p>
          <a:p>
            <a:r>
              <a:rPr lang="en-US" altLang="zh-CN" sz="2400" dirty="0">
                <a:latin typeface="华文中宋" panose="02010600040101010101" charset="-122"/>
                <a:ea typeface="华文中宋" panose="02010600040101010101" charset="-122"/>
              </a:rPr>
              <a:t>          const int </a:t>
            </a:r>
            <a:r>
              <a:rPr lang="en-US" altLang="zh-CN" sz="2400" dirty="0" err="1">
                <a:latin typeface="华文中宋" panose="02010600040101010101" charset="-122"/>
                <a:ea typeface="华文中宋" panose="02010600040101010101" charset="-122"/>
              </a:rPr>
              <a:t>rib_count</a:t>
            </a:r>
            <a:r>
              <a:rPr lang="en-US" altLang="zh-CN" sz="2400" dirty="0">
                <a:latin typeface="华文中宋" panose="02010600040101010101" charset="-122"/>
                <a:ea typeface="华文中宋" panose="02010600040101010101" charset="-122"/>
              </a:rPr>
              <a:t> = 1;</a:t>
            </a:r>
          </a:p>
          <a:p>
            <a:r>
              <a:rPr lang="en-US" altLang="zh-CN" sz="2400" dirty="0">
                <a:latin typeface="华文中宋" panose="02010600040101010101" charset="-122"/>
                <a:ea typeface="华文中宋" panose="02010600040101010101" charset="-122"/>
              </a:rPr>
              <a:t>          const int </a:t>
            </a:r>
            <a:r>
              <a:rPr lang="en-US" altLang="zh-CN" sz="2400" dirty="0" err="1">
                <a:latin typeface="华文中宋" panose="02010600040101010101" charset="-122"/>
                <a:ea typeface="华文中宋" panose="02010600040101010101" charset="-122"/>
              </a:rPr>
              <a:t>corn_count</a:t>
            </a:r>
            <a:r>
              <a:rPr lang="en-US" altLang="zh-CN" sz="2400" dirty="0">
                <a:latin typeface="华文中宋" panose="02010600040101010101" charset="-122"/>
                <a:ea typeface="华文中宋" panose="02010600040101010101" charset="-122"/>
              </a:rPr>
              <a:t> = 2;</a:t>
            </a:r>
            <a:endParaRPr lang="zh-CN" altLang="en-US" sz="2400" dirty="0">
              <a:latin typeface="华文中宋" panose="02010600040101010101" charset="-122"/>
              <a:ea typeface="华文中宋" panose="02010600040101010101" charset="-122"/>
            </a:endParaRPr>
          </a:p>
          <a:p>
            <a:r>
              <a:rPr lang="zh-CN" altLang="en-US" sz="2400" dirty="0">
                <a:latin typeface="华文中宋" panose="02010600040101010101" charset="-122"/>
                <a:ea typeface="华文中宋" panose="02010600040101010101" charset="-122"/>
              </a:rPr>
              <a:t>	…………</a:t>
            </a:r>
          </a:p>
          <a:p>
            <a:r>
              <a:rPr lang="zh-CN" altLang="en-US" sz="2400" dirty="0">
                <a:latin typeface="华文中宋" panose="02010600040101010101" charset="-122"/>
                <a:ea typeface="华文中宋" panose="02010600040101010101" charset="-122"/>
              </a:rPr>
              <a:t>}</a:t>
            </a:r>
          </a:p>
        </p:txBody>
      </p:sp>
      <p:grpSp>
        <p:nvGrpSpPr>
          <p:cNvPr id="10" name="组合 9">
            <a:extLst>
              <a:ext uri="{FF2B5EF4-FFF2-40B4-BE49-F238E27FC236}">
                <a16:creationId xmlns:a16="http://schemas.microsoft.com/office/drawing/2014/main" id="{20ADD095-E6BD-06DE-B1C2-C96787F62E0E}"/>
              </a:ext>
            </a:extLst>
          </p:cNvPr>
          <p:cNvGrpSpPr/>
          <p:nvPr/>
        </p:nvGrpSpPr>
        <p:grpSpPr>
          <a:xfrm>
            <a:off x="7620827" y="1549825"/>
            <a:ext cx="4293675" cy="5251938"/>
            <a:chOff x="7534910" y="1606062"/>
            <a:chExt cx="4293675" cy="5251938"/>
          </a:xfrm>
        </p:grpSpPr>
        <p:pic>
          <p:nvPicPr>
            <p:cNvPr id="11" name="图片 10" descr="蓝莓猫">
              <a:extLst>
                <a:ext uri="{FF2B5EF4-FFF2-40B4-BE49-F238E27FC236}">
                  <a16:creationId xmlns:a16="http://schemas.microsoft.com/office/drawing/2014/main" id="{9967CD3D-B4B0-403F-670B-302885803994}"/>
                </a:ext>
              </a:extLst>
            </p:cNvPr>
            <p:cNvPicPr>
              <a:picLocks noChangeAspect="1"/>
            </p:cNvPicPr>
            <p:nvPr>
              <p:custDataLst>
                <p:tags r:id="rId1"/>
              </p:custDataLst>
            </p:nvPr>
          </p:nvPicPr>
          <p:blipFill>
            <a:blip r:embed="rId9"/>
            <a:stretch>
              <a:fillRect/>
            </a:stretch>
          </p:blipFill>
          <p:spPr>
            <a:xfrm>
              <a:off x="9351010" y="4608830"/>
              <a:ext cx="2249170" cy="2249170"/>
            </a:xfrm>
            <a:prstGeom prst="rect">
              <a:avLst/>
            </a:prstGeom>
          </p:spPr>
        </p:pic>
        <p:grpSp>
          <p:nvGrpSpPr>
            <p:cNvPr id="12" name="组合 11">
              <a:extLst>
                <a:ext uri="{FF2B5EF4-FFF2-40B4-BE49-F238E27FC236}">
                  <a16:creationId xmlns:a16="http://schemas.microsoft.com/office/drawing/2014/main" id="{C022EDB1-66F3-7C68-7806-4270CB5A4F07}"/>
                </a:ext>
              </a:extLst>
            </p:cNvPr>
            <p:cNvGrpSpPr/>
            <p:nvPr/>
          </p:nvGrpSpPr>
          <p:grpSpPr>
            <a:xfrm>
              <a:off x="7534910" y="1606062"/>
              <a:ext cx="4293675" cy="2840932"/>
              <a:chOff x="11866" y="3619"/>
              <a:chExt cx="5943" cy="3407"/>
            </a:xfrm>
          </p:grpSpPr>
          <p:sp>
            <p:nvSpPr>
              <p:cNvPr id="13" name="圆角矩形标注 3">
                <a:extLst>
                  <a:ext uri="{FF2B5EF4-FFF2-40B4-BE49-F238E27FC236}">
                    <a16:creationId xmlns:a16="http://schemas.microsoft.com/office/drawing/2014/main" id="{4ACF2803-56BE-38DF-E1C7-EE6F574A383C}"/>
                  </a:ext>
                </a:extLst>
              </p:cNvPr>
              <p:cNvSpPr/>
              <p:nvPr>
                <p:custDataLst>
                  <p:tags r:id="rId2"/>
                </p:custDataLst>
              </p:nvPr>
            </p:nvSpPr>
            <p:spPr>
              <a:xfrm flipH="1">
                <a:off x="11866" y="3619"/>
                <a:ext cx="5943" cy="3148"/>
              </a:xfrm>
              <a:prstGeom prst="wedgeRoundRectCallout">
                <a:avLst>
                  <a:gd name="adj1" fmla="val -29337"/>
                  <a:gd name="adj2" fmla="val 66391"/>
                  <a:gd name="adj3" fmla="val 16667"/>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D2B4451D-1836-811E-B844-ABC8919B9CAB}"/>
                  </a:ext>
                </a:extLst>
              </p:cNvPr>
              <p:cNvSpPr txBox="1"/>
              <p:nvPr>
                <p:custDataLst>
                  <p:tags r:id="rId3"/>
                </p:custDataLst>
              </p:nvPr>
            </p:nvSpPr>
            <p:spPr>
              <a:xfrm>
                <a:off x="12090" y="3629"/>
                <a:ext cx="5495" cy="3397"/>
              </a:xfrm>
              <a:prstGeom prst="rect">
                <a:avLst/>
              </a:prstGeom>
              <a:noFill/>
            </p:spPr>
            <p:txBody>
              <a:bodyPr wrap="square" rtlCol="0">
                <a:noAutofit/>
              </a:bodyPr>
              <a:lstStyle/>
              <a:p>
                <a:r>
                  <a:rPr lang="zh-CN" altLang="en-US" sz="2400" dirty="0">
                    <a:latin typeface="华文中宋" panose="02010600040101010101" charset="-122"/>
                    <a:ea typeface="华文中宋" panose="02010600040101010101" charset="-122"/>
                    <a:cs typeface="华文中宋" panose="02010600040101010101" charset="-122"/>
                  </a:rPr>
                  <a:t>今天，小猫老师的妈妈让小猫老师去超市买东西，给了小猫老师</a:t>
                </a:r>
                <a:r>
                  <a:rPr lang="en-US" altLang="zh-CN" sz="2400" dirty="0">
                    <a:latin typeface="华文中宋" panose="02010600040101010101" charset="-122"/>
                    <a:ea typeface="华文中宋" panose="02010600040101010101" charset="-122"/>
                    <a:cs typeface="华文中宋" panose="02010600040101010101" charset="-122"/>
                  </a:rPr>
                  <a:t>100</a:t>
                </a:r>
                <a:r>
                  <a:rPr lang="zh-CN" altLang="en-US" sz="2400" dirty="0">
                    <a:latin typeface="华文中宋" panose="02010600040101010101" charset="-122"/>
                    <a:ea typeface="华文中宋" panose="02010600040101010101" charset="-122"/>
                    <a:cs typeface="华文中宋" panose="02010600040101010101" charset="-122"/>
                  </a:rPr>
                  <a:t>元，让她买</a:t>
                </a:r>
                <a:r>
                  <a:rPr lang="en-US" altLang="zh-CN" sz="2400" dirty="0">
                    <a:latin typeface="华文中宋" panose="02010600040101010101" charset="-122"/>
                    <a:ea typeface="华文中宋" panose="02010600040101010101" charset="-122"/>
                    <a:cs typeface="华文中宋" panose="02010600040101010101" charset="-122"/>
                  </a:rPr>
                  <a:t>4</a:t>
                </a:r>
                <a:r>
                  <a:rPr lang="zh-CN" altLang="en-US" sz="2400" dirty="0">
                    <a:latin typeface="华文中宋" panose="02010600040101010101" charset="-122"/>
                    <a:ea typeface="华文中宋" panose="02010600040101010101" charset="-122"/>
                    <a:cs typeface="华文中宋" panose="02010600040101010101" charset="-122"/>
                  </a:rPr>
                  <a:t>根胡萝卜，</a:t>
                </a:r>
                <a:r>
                  <a:rPr lang="en-US" altLang="zh-CN" sz="2400" dirty="0">
                    <a:latin typeface="华文中宋" panose="02010600040101010101" charset="-122"/>
                    <a:ea typeface="华文中宋" panose="02010600040101010101" charset="-122"/>
                    <a:cs typeface="华文中宋" panose="02010600040101010101" charset="-122"/>
                  </a:rPr>
                  <a:t>1</a:t>
                </a:r>
                <a:r>
                  <a:rPr lang="zh-CN" altLang="en-US" sz="2400" dirty="0">
                    <a:latin typeface="华文中宋" panose="02010600040101010101" charset="-122"/>
                    <a:ea typeface="华文中宋" panose="02010600040101010101" charset="-122"/>
                    <a:cs typeface="华文中宋" panose="02010600040101010101" charset="-122"/>
                  </a:rPr>
                  <a:t>根排骨，</a:t>
                </a:r>
                <a:r>
                  <a:rPr lang="en-US" altLang="zh-CN" sz="2400" dirty="0">
                    <a:latin typeface="华文中宋" panose="02010600040101010101" charset="-122"/>
                    <a:ea typeface="华文中宋" panose="02010600040101010101" charset="-122"/>
                    <a:cs typeface="华文中宋" panose="02010600040101010101" charset="-122"/>
                  </a:rPr>
                  <a:t>2</a:t>
                </a:r>
                <a:r>
                  <a:rPr lang="zh-CN" altLang="en-US" sz="2400" dirty="0">
                    <a:latin typeface="华文中宋" panose="02010600040101010101" charset="-122"/>
                    <a:ea typeface="华文中宋" panose="02010600040101010101" charset="-122"/>
                    <a:cs typeface="华文中宋" panose="02010600040101010101" charset="-122"/>
                  </a:rPr>
                  <a:t>根玉米，煲玉米胡萝卜排骨汤，还让小猫可以用剩下的钱买自己喜欢的玩具。</a:t>
                </a:r>
              </a:p>
            </p:txBody>
          </p:sp>
        </p:grpSp>
      </p:grpSp>
    </p:spTree>
    <p:extLst>
      <p:ext uri="{BB962C8B-B14F-4D97-AF65-F5344CB8AC3E}">
        <p14:creationId xmlns:p14="http://schemas.microsoft.com/office/powerpoint/2010/main" val="3961882592"/>
      </p:ext>
    </p:extLst>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1000"/>
                                        <p:tgtEl>
                                          <p:spTgt spid="10"/>
                                        </p:tgtEl>
                                      </p:cBhvr>
                                    </p:animEffect>
                                    <p:anim calcmode="lin" valueType="num">
                                      <p:cBhvr>
                                        <p:cTn id="17" dur="1000" fill="hold"/>
                                        <p:tgtEl>
                                          <p:spTgt spid="10"/>
                                        </p:tgtEl>
                                        <p:attrNameLst>
                                          <p:attrName>ppt_x</p:attrName>
                                        </p:attrNameLst>
                                      </p:cBhvr>
                                      <p:tavLst>
                                        <p:tav tm="0">
                                          <p:val>
                                            <p:strVal val="#ppt_x"/>
                                          </p:val>
                                        </p:tav>
                                        <p:tav tm="100000">
                                          <p:val>
                                            <p:strVal val="#ppt_x"/>
                                          </p:val>
                                        </p:tav>
                                      </p:tavLst>
                                    </p:anim>
                                    <p:anim calcmode="lin" valueType="num">
                                      <p:cBhvr>
                                        <p:cTn id="1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5" grpId="0"/>
      <p:bldP spid="5"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B55032-C512-2F37-45E4-09AF59C615F1}"/>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517A2B7E-4C3A-A167-C34F-5CB30EB8EC5F}"/>
              </a:ext>
            </a:extLst>
          </p:cNvPr>
          <p:cNvPicPr>
            <a:picLocks noChangeAspect="1"/>
          </p:cNvPicPr>
          <p:nvPr/>
        </p:nvPicPr>
        <p:blipFill rotWithShape="1">
          <a:blip r:embed="rId6" cstate="email"/>
          <a:srcRect/>
          <a:stretch>
            <a:fillRect/>
          </a:stretch>
        </p:blipFill>
        <p:spPr>
          <a:xfrm>
            <a:off x="0" y="1869440"/>
            <a:ext cx="2846705" cy="4988560"/>
          </a:xfrm>
          <a:prstGeom prst="rect">
            <a:avLst/>
          </a:prstGeom>
        </p:spPr>
      </p:pic>
      <p:sp>
        <p:nvSpPr>
          <p:cNvPr id="18434" name="标题 3" descr="#clear#">
            <a:extLst>
              <a:ext uri="{FF2B5EF4-FFF2-40B4-BE49-F238E27FC236}">
                <a16:creationId xmlns:a16="http://schemas.microsoft.com/office/drawing/2014/main" id="{6DAED184-BAA7-9C66-FD52-2E8D7685B67A}"/>
              </a:ext>
            </a:extLst>
          </p:cNvP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生活计算器制作</a:t>
            </a:r>
          </a:p>
        </p:txBody>
      </p:sp>
      <p:pic>
        <p:nvPicPr>
          <p:cNvPr id="3" name="图片 2" descr="蓝莓猫">
            <a:extLst>
              <a:ext uri="{FF2B5EF4-FFF2-40B4-BE49-F238E27FC236}">
                <a16:creationId xmlns:a16="http://schemas.microsoft.com/office/drawing/2014/main" id="{37A23AD5-9FDB-93A6-2082-5E1DC836F88E}"/>
              </a:ext>
            </a:extLst>
          </p:cNvPr>
          <p:cNvPicPr>
            <a:picLocks noChangeAspect="1"/>
          </p:cNvPicPr>
          <p:nvPr>
            <p:custDataLst>
              <p:tags r:id="rId1"/>
            </p:custDataLst>
          </p:nvPr>
        </p:nvPicPr>
        <p:blipFill>
          <a:blip r:embed="rId7"/>
          <a:stretch>
            <a:fillRect/>
          </a:stretch>
        </p:blipFill>
        <p:spPr>
          <a:xfrm>
            <a:off x="9351010" y="4608830"/>
            <a:ext cx="2249170" cy="2249170"/>
          </a:xfrm>
          <a:prstGeom prst="rect">
            <a:avLst/>
          </a:prstGeom>
        </p:spPr>
      </p:pic>
      <p:grpSp>
        <p:nvGrpSpPr>
          <p:cNvPr id="2" name="组合 1">
            <a:extLst>
              <a:ext uri="{FF2B5EF4-FFF2-40B4-BE49-F238E27FC236}">
                <a16:creationId xmlns:a16="http://schemas.microsoft.com/office/drawing/2014/main" id="{D3556296-38F0-19F8-67C4-746820F2F58D}"/>
              </a:ext>
            </a:extLst>
          </p:cNvPr>
          <p:cNvGrpSpPr/>
          <p:nvPr/>
        </p:nvGrpSpPr>
        <p:grpSpPr>
          <a:xfrm>
            <a:off x="7534910" y="1869440"/>
            <a:ext cx="4125224" cy="2739582"/>
            <a:chOff x="11866" y="3619"/>
            <a:chExt cx="5943" cy="3673"/>
          </a:xfrm>
        </p:grpSpPr>
        <p:sp>
          <p:nvSpPr>
            <p:cNvPr id="4" name="圆角矩形标注 3">
              <a:extLst>
                <a:ext uri="{FF2B5EF4-FFF2-40B4-BE49-F238E27FC236}">
                  <a16:creationId xmlns:a16="http://schemas.microsoft.com/office/drawing/2014/main" id="{129A4429-F6DD-3A04-6169-5BB661E219A2}"/>
                </a:ext>
              </a:extLst>
            </p:cNvPr>
            <p:cNvSpPr/>
            <p:nvPr>
              <p:custDataLst>
                <p:tags r:id="rId2"/>
              </p:custDataLst>
            </p:nvPr>
          </p:nvSpPr>
          <p:spPr>
            <a:xfrm flipH="1">
              <a:off x="11866" y="3619"/>
              <a:ext cx="5943" cy="3148"/>
            </a:xfrm>
            <a:prstGeom prst="wedgeRoundRectCallout">
              <a:avLst>
                <a:gd name="adj1" fmla="val -29337"/>
                <a:gd name="adj2" fmla="val 66391"/>
                <a:gd name="adj3" fmla="val 16667"/>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4736298B-57DB-EF7A-4CA6-1C2041D45C0A}"/>
                </a:ext>
              </a:extLst>
            </p:cNvPr>
            <p:cNvSpPr txBox="1"/>
            <p:nvPr>
              <p:custDataLst>
                <p:tags r:id="rId3"/>
              </p:custDataLst>
            </p:nvPr>
          </p:nvSpPr>
          <p:spPr>
            <a:xfrm>
              <a:off x="12228" y="3895"/>
              <a:ext cx="5495" cy="3397"/>
            </a:xfrm>
            <a:prstGeom prst="rect">
              <a:avLst/>
            </a:prstGeom>
            <a:noFill/>
          </p:spPr>
          <p:txBody>
            <a:bodyPr wrap="square" rtlCol="0">
              <a:noAutofit/>
            </a:bodyPr>
            <a:lstStyle/>
            <a:p>
              <a:r>
                <a:rPr lang="zh-CN" altLang="en-US" sz="2400" dirty="0">
                  <a:latin typeface="华文中宋" panose="02010600040101010101" charset="-122"/>
                  <a:ea typeface="华文中宋" panose="02010600040101010101" charset="-122"/>
                  <a:cs typeface="华文中宋" panose="02010600040101010101" charset="-122"/>
                </a:rPr>
                <a:t>在数学运算里，你们能帮小猫老师算出这次小猫老师煲汤会花多少钱吗？那么在程序中又是怎样实现的呢？</a:t>
              </a:r>
            </a:p>
          </p:txBody>
        </p:sp>
      </p:grpSp>
      <p:sp>
        <p:nvSpPr>
          <p:cNvPr id="9" name="文本框 8">
            <a:extLst>
              <a:ext uri="{FF2B5EF4-FFF2-40B4-BE49-F238E27FC236}">
                <a16:creationId xmlns:a16="http://schemas.microsoft.com/office/drawing/2014/main" id="{CD10DBC1-D4FD-AB90-C889-859A6CB676A9}"/>
              </a:ext>
            </a:extLst>
          </p:cNvPr>
          <p:cNvSpPr txBox="1"/>
          <p:nvPr/>
        </p:nvSpPr>
        <p:spPr>
          <a:xfrm>
            <a:off x="2154056" y="1024804"/>
            <a:ext cx="5890893" cy="5016758"/>
          </a:xfrm>
          <a:prstGeom prst="rect">
            <a:avLst/>
          </a:prstGeom>
          <a:noFill/>
        </p:spPr>
        <p:txBody>
          <a:bodyPr wrap="square" rtlCol="0">
            <a:spAutoFit/>
          </a:bodyPr>
          <a:lstStyle/>
          <a:p>
            <a:r>
              <a:rPr lang="zh-CN" altLang="en-US" sz="2000" dirty="0">
                <a:latin typeface="华文中宋" panose="02010600040101010101" charset="-122"/>
                <a:ea typeface="华文中宋" panose="02010600040101010101" charset="-122"/>
              </a:rPr>
              <a:t>#include &lt;iostream&gt;</a:t>
            </a:r>
          </a:p>
          <a:p>
            <a:r>
              <a:rPr lang="zh-CN" altLang="en-US" sz="2000" dirty="0">
                <a:latin typeface="华文中宋" panose="02010600040101010101" charset="-122"/>
                <a:ea typeface="华文中宋" panose="02010600040101010101" charset="-122"/>
              </a:rPr>
              <a:t>using namespace std;</a:t>
            </a:r>
          </a:p>
          <a:p>
            <a:endParaRPr lang="zh-CN" altLang="en-US" sz="2000" dirty="0">
              <a:latin typeface="华文中宋" panose="02010600040101010101" charset="-122"/>
              <a:ea typeface="华文中宋" panose="02010600040101010101" charset="-122"/>
            </a:endParaRPr>
          </a:p>
          <a:p>
            <a:r>
              <a:rPr lang="zh-CN" altLang="en-US" sz="2000" dirty="0">
                <a:latin typeface="华文中宋" panose="02010600040101010101" charset="-122"/>
                <a:ea typeface="华文中宋" panose="02010600040101010101" charset="-122"/>
              </a:rPr>
              <a:t>int main()</a:t>
            </a:r>
          </a:p>
          <a:p>
            <a:r>
              <a:rPr lang="zh-CN" altLang="en-US" sz="2000" dirty="0">
                <a:latin typeface="华文中宋" panose="02010600040101010101" charset="-122"/>
                <a:ea typeface="华文中宋" panose="02010600040101010101" charset="-122"/>
              </a:rPr>
              <a:t>{</a:t>
            </a:r>
          </a:p>
          <a:p>
            <a:r>
              <a:rPr lang="zh-CN" altLang="en-US" sz="2000" dirty="0">
                <a:latin typeface="华文中宋" panose="02010600040101010101" charset="-122"/>
                <a:ea typeface="华文中宋" panose="02010600040101010101" charset="-122"/>
              </a:rPr>
              <a:t> </a:t>
            </a:r>
            <a:r>
              <a:rPr lang="en-US" altLang="zh-CN" sz="2000" dirty="0">
                <a:latin typeface="华文中宋" panose="02010600040101010101" charset="-122"/>
                <a:ea typeface="华文中宋" panose="02010600040101010101" charset="-122"/>
              </a:rPr>
              <a:t>   …………</a:t>
            </a:r>
            <a:endParaRPr lang="zh-CN" altLang="en-US" sz="2000" dirty="0">
              <a:latin typeface="华文中宋" panose="02010600040101010101" charset="-122"/>
              <a:ea typeface="华文中宋" panose="02010600040101010101" charset="-122"/>
            </a:endParaRPr>
          </a:p>
          <a:p>
            <a:r>
              <a:rPr lang="zh-CN" altLang="en-US" sz="2000" dirty="0">
                <a:latin typeface="华文中宋" panose="02010600040101010101" charset="-122"/>
                <a:ea typeface="华文中宋" panose="02010600040101010101" charset="-122"/>
              </a:rPr>
              <a:t>    // 煲汤食材总价</a:t>
            </a:r>
            <a:endParaRPr lang="en-US" altLang="zh-CN" sz="2000" dirty="0">
              <a:latin typeface="华文中宋" panose="02010600040101010101" charset="-122"/>
              <a:ea typeface="华文中宋" panose="02010600040101010101" charset="-122"/>
            </a:endParaRPr>
          </a:p>
          <a:p>
            <a:r>
              <a:rPr lang="en-US" altLang="zh-CN" sz="2000" dirty="0">
                <a:latin typeface="华文中宋" panose="02010600040101010101" charset="-122"/>
                <a:ea typeface="华文中宋" panose="02010600040101010101" charset="-122"/>
              </a:rPr>
              <a:t>    double </a:t>
            </a:r>
            <a:r>
              <a:rPr lang="en-US" altLang="zh-CN" sz="2000" dirty="0" err="1">
                <a:latin typeface="华文中宋" panose="02010600040101010101" charset="-122"/>
                <a:ea typeface="华文中宋" panose="02010600040101010101" charset="-122"/>
              </a:rPr>
              <a:t>total_food_price</a:t>
            </a:r>
            <a:r>
              <a:rPr lang="en-US" altLang="zh-CN" sz="2000" dirty="0">
                <a:latin typeface="华文中宋" panose="02010600040101010101" charset="-122"/>
                <a:ea typeface="华文中宋" panose="02010600040101010101" charset="-122"/>
              </a:rPr>
              <a:t> = (carrot   * </a:t>
            </a:r>
            <a:r>
              <a:rPr lang="en-US" altLang="zh-CN" sz="2000" dirty="0" err="1">
                <a:latin typeface="华文中宋" panose="02010600040101010101" charset="-122"/>
                <a:ea typeface="华文中宋" panose="02010600040101010101" charset="-122"/>
              </a:rPr>
              <a:t>carrot_count</a:t>
            </a:r>
            <a:r>
              <a:rPr lang="en-US" altLang="zh-CN" sz="2000" dirty="0">
                <a:latin typeface="华文中宋" panose="02010600040101010101" charset="-122"/>
                <a:ea typeface="华文中宋" panose="02010600040101010101" charset="-122"/>
              </a:rPr>
              <a:t>) + (rib * </a:t>
            </a:r>
            <a:r>
              <a:rPr lang="en-US" altLang="zh-CN" sz="2000" dirty="0" err="1">
                <a:latin typeface="华文中宋" panose="02010600040101010101" charset="-122"/>
                <a:ea typeface="华文中宋" panose="02010600040101010101" charset="-122"/>
              </a:rPr>
              <a:t>rib_price</a:t>
            </a:r>
            <a:r>
              <a:rPr lang="en-US" altLang="zh-CN" sz="2000" dirty="0">
                <a:latin typeface="华文中宋" panose="02010600040101010101" charset="-122"/>
                <a:ea typeface="华文中宋" panose="02010600040101010101" charset="-122"/>
              </a:rPr>
              <a:t>) + (corn * </a:t>
            </a:r>
            <a:r>
              <a:rPr lang="en-US" altLang="zh-CN" sz="2000" dirty="0" err="1">
                <a:latin typeface="华文中宋" panose="02010600040101010101" charset="-122"/>
                <a:ea typeface="华文中宋" panose="02010600040101010101" charset="-122"/>
              </a:rPr>
              <a:t>corn_price</a:t>
            </a:r>
            <a:r>
              <a:rPr lang="en-US" altLang="zh-CN" sz="2000" dirty="0">
                <a:latin typeface="华文中宋" panose="02010600040101010101" charset="-122"/>
                <a:ea typeface="华文中宋" panose="02010600040101010101" charset="-122"/>
              </a:rPr>
              <a:t>);</a:t>
            </a:r>
          </a:p>
          <a:p>
            <a:r>
              <a:rPr lang="en-US" altLang="zh-CN" sz="2000" dirty="0">
                <a:latin typeface="华文中宋" panose="02010600040101010101" charset="-122"/>
                <a:ea typeface="华文中宋" panose="02010600040101010101" charset="-122"/>
              </a:rPr>
              <a:t>    </a:t>
            </a:r>
            <a:r>
              <a:rPr lang="zh-CN" altLang="en-US" sz="2000" dirty="0">
                <a:latin typeface="华文中宋" panose="02010600040101010101" charset="-122"/>
                <a:ea typeface="华文中宋" panose="02010600040101010101" charset="-122"/>
              </a:rPr>
              <a:t>cout &lt;&lt; </a:t>
            </a:r>
            <a:r>
              <a:rPr lang="en-US" altLang="zh-CN" sz="2000" dirty="0" err="1">
                <a:latin typeface="华文中宋" panose="02010600040101010101" charset="-122"/>
                <a:ea typeface="华文中宋" panose="02010600040101010101" charset="-122"/>
              </a:rPr>
              <a:t>total_food_price</a:t>
            </a:r>
            <a:r>
              <a:rPr lang="zh-CN" altLang="en-US" sz="2000" dirty="0">
                <a:latin typeface="华文中宋" panose="02010600040101010101" charset="-122"/>
                <a:ea typeface="华文中宋" panose="02010600040101010101" charset="-122"/>
              </a:rPr>
              <a:t>&lt;&lt; endl;</a:t>
            </a:r>
          </a:p>
          <a:p>
            <a:endParaRPr lang="zh-CN" altLang="en-US" sz="2000" dirty="0">
              <a:latin typeface="华文中宋" panose="02010600040101010101" charset="-122"/>
              <a:ea typeface="华文中宋" panose="02010600040101010101" charset="-122"/>
            </a:endParaRPr>
          </a:p>
          <a:p>
            <a:r>
              <a:rPr lang="zh-CN" altLang="en-US" sz="2000" dirty="0">
                <a:latin typeface="华文中宋" panose="02010600040101010101" charset="-122"/>
                <a:ea typeface="华文中宋" panose="02010600040101010101" charset="-122"/>
              </a:rPr>
              <a:t>    //计算剩下的钱</a:t>
            </a:r>
          </a:p>
          <a:p>
            <a:r>
              <a:rPr lang="zh-CN" altLang="en-US" sz="2000" dirty="0">
                <a:latin typeface="华文中宋" panose="02010600040101010101" charset="-122"/>
                <a:ea typeface="华文中宋" panose="02010600040101010101" charset="-122"/>
              </a:rPr>
              <a:t>    cout &lt;&lt; </a:t>
            </a:r>
            <a:r>
              <a:rPr lang="en-US" altLang="zh-CN" sz="2000" dirty="0">
                <a:latin typeface="华文中宋" panose="02010600040101010101" charset="-122"/>
                <a:ea typeface="华文中宋" panose="02010600040101010101" charset="-122"/>
              </a:rPr>
              <a:t>budget – </a:t>
            </a:r>
            <a:r>
              <a:rPr lang="en-US" altLang="zh-CN" sz="2000" dirty="0" err="1">
                <a:latin typeface="华文中宋" panose="02010600040101010101" charset="-122"/>
                <a:ea typeface="华文中宋" panose="02010600040101010101" charset="-122"/>
              </a:rPr>
              <a:t>total_food_price</a:t>
            </a:r>
            <a:r>
              <a:rPr lang="zh-CN" altLang="en-US" sz="2000" dirty="0">
                <a:latin typeface="华文中宋" panose="02010600040101010101" charset="-122"/>
                <a:ea typeface="华文中宋" panose="02010600040101010101" charset="-122"/>
              </a:rPr>
              <a:t>&lt;&lt; endl;</a:t>
            </a:r>
          </a:p>
          <a:p>
            <a:endParaRPr lang="zh-CN" altLang="en-US" sz="2000" dirty="0">
              <a:latin typeface="华文中宋" panose="02010600040101010101" charset="-122"/>
              <a:ea typeface="华文中宋" panose="02010600040101010101" charset="-122"/>
            </a:endParaRPr>
          </a:p>
          <a:p>
            <a:r>
              <a:rPr lang="zh-CN" altLang="en-US" sz="2000" dirty="0">
                <a:latin typeface="华文中宋" panose="02010600040101010101" charset="-122"/>
                <a:ea typeface="华文中宋" panose="02010600040101010101" charset="-122"/>
              </a:rPr>
              <a:t> }</a:t>
            </a:r>
          </a:p>
        </p:txBody>
      </p:sp>
    </p:spTree>
    <p:extLst>
      <p:ext uri="{BB962C8B-B14F-4D97-AF65-F5344CB8AC3E}">
        <p14:creationId xmlns:p14="http://schemas.microsoft.com/office/powerpoint/2010/main" val="2155293571"/>
      </p:ext>
    </p:extLst>
  </p:cSld>
  <p:clrMapOvr>
    <a:masterClrMapping/>
  </p:clrMapOvr>
  <mc:AlternateContent xmlns:mc="http://schemas.openxmlformats.org/markup-compatibility/2006" xmlns:p14="http://schemas.microsoft.com/office/powerpoint/2010/main">
    <mc:Choice Requires="p14">
      <p:transition spd="slow">
        <p:cover dir="d"/>
      </p:transition>
    </mc:Choice>
    <mc:Fallback xmlns="">
      <p:transition spd="slow">
        <p:cover dir="d"/>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par>
                          <p:cTn id="12" fill="hold">
                            <p:stCondLst>
                              <p:cond delay="8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300"/>
                            </p:stCondLst>
                            <p:childTnLst>
                              <p:par>
                                <p:cTn id="17" presetID="14" presetClass="entr" presetSubtype="1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randombar(horizontal)">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ppt_x"/>
                                          </p:val>
                                        </p:tav>
                                        <p:tav tm="100000">
                                          <p:val>
                                            <p:strVal val="#ppt_x"/>
                                          </p:val>
                                        </p:tav>
                                      </p:tavLst>
                                    </p:anim>
                                    <p:anim calcmode="lin" valueType="num">
                                      <p:cBhvr additive="base">
                                        <p:cTn id="25" dur="500" fill="hold"/>
                                        <p:tgtEl>
                                          <p:spTgt spid="9"/>
                                        </p:tgtEl>
                                        <p:attrNameLst>
                                          <p:attrName>ppt_y</p:attrName>
                                        </p:attrNameLst>
                                      </p:cBhvr>
                                      <p:tavLst>
                                        <p:tav tm="0">
                                          <p:val>
                                            <p:strVal val="1+#ppt_h/2"/>
                                          </p:val>
                                        </p:tav>
                                        <p:tav tm="100000">
                                          <p:val>
                                            <p:strVal val="#ppt_y"/>
                                          </p:val>
                                        </p:tav>
                                      </p:tavLst>
                                    </p:anim>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9" grpId="0"/>
      <p:bldP spid="9"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BD0D86-57C4-82C2-1B76-130C6F20ACAC}"/>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238F0736-0966-47B3-B312-D8490294BA2D}"/>
              </a:ext>
            </a:extLst>
          </p:cNvPr>
          <p:cNvPicPr>
            <a:picLocks noChangeAspect="1"/>
          </p:cNvPicPr>
          <p:nvPr/>
        </p:nvPicPr>
        <p:blipFill rotWithShape="1">
          <a:blip r:embed="rId6" cstate="email"/>
          <a:srcRect/>
          <a:stretch>
            <a:fillRect/>
          </a:stretch>
        </p:blipFill>
        <p:spPr>
          <a:xfrm>
            <a:off x="0" y="1869440"/>
            <a:ext cx="2846705" cy="4988560"/>
          </a:xfrm>
          <a:prstGeom prst="rect">
            <a:avLst/>
          </a:prstGeom>
        </p:spPr>
      </p:pic>
      <p:sp>
        <p:nvSpPr>
          <p:cNvPr id="18434" name="标题 3" descr="#clear#">
            <a:extLst>
              <a:ext uri="{FF2B5EF4-FFF2-40B4-BE49-F238E27FC236}">
                <a16:creationId xmlns:a16="http://schemas.microsoft.com/office/drawing/2014/main" id="{42A9B675-149F-B59C-91A5-B6DD51EAD626}"/>
              </a:ext>
            </a:extLst>
          </p:cNvP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生活计算器制作</a:t>
            </a:r>
          </a:p>
        </p:txBody>
      </p:sp>
      <p:pic>
        <p:nvPicPr>
          <p:cNvPr id="3" name="图片 2" descr="蓝莓猫">
            <a:extLst>
              <a:ext uri="{FF2B5EF4-FFF2-40B4-BE49-F238E27FC236}">
                <a16:creationId xmlns:a16="http://schemas.microsoft.com/office/drawing/2014/main" id="{8D0F8CCD-7115-B747-1CD0-93975228FDD8}"/>
              </a:ext>
            </a:extLst>
          </p:cNvPr>
          <p:cNvPicPr>
            <a:picLocks noChangeAspect="1"/>
          </p:cNvPicPr>
          <p:nvPr>
            <p:custDataLst>
              <p:tags r:id="rId1"/>
            </p:custDataLst>
          </p:nvPr>
        </p:nvPicPr>
        <p:blipFill>
          <a:blip r:embed="rId7"/>
          <a:stretch>
            <a:fillRect/>
          </a:stretch>
        </p:blipFill>
        <p:spPr>
          <a:xfrm>
            <a:off x="9351010" y="4608830"/>
            <a:ext cx="2249170" cy="2249170"/>
          </a:xfrm>
          <a:prstGeom prst="rect">
            <a:avLst/>
          </a:prstGeom>
        </p:spPr>
      </p:pic>
      <p:grpSp>
        <p:nvGrpSpPr>
          <p:cNvPr id="2" name="组合 1">
            <a:extLst>
              <a:ext uri="{FF2B5EF4-FFF2-40B4-BE49-F238E27FC236}">
                <a16:creationId xmlns:a16="http://schemas.microsoft.com/office/drawing/2014/main" id="{84BDF243-4283-7F0B-5564-44004722AF2D}"/>
              </a:ext>
            </a:extLst>
          </p:cNvPr>
          <p:cNvGrpSpPr/>
          <p:nvPr/>
        </p:nvGrpSpPr>
        <p:grpSpPr>
          <a:xfrm>
            <a:off x="7534910" y="1869440"/>
            <a:ext cx="4125224" cy="2739582"/>
            <a:chOff x="11866" y="3619"/>
            <a:chExt cx="5943" cy="3673"/>
          </a:xfrm>
        </p:grpSpPr>
        <p:sp>
          <p:nvSpPr>
            <p:cNvPr id="4" name="圆角矩形标注 3">
              <a:extLst>
                <a:ext uri="{FF2B5EF4-FFF2-40B4-BE49-F238E27FC236}">
                  <a16:creationId xmlns:a16="http://schemas.microsoft.com/office/drawing/2014/main" id="{9495F1D2-21C8-34C4-7B73-4854F9CE1C56}"/>
                </a:ext>
              </a:extLst>
            </p:cNvPr>
            <p:cNvSpPr/>
            <p:nvPr>
              <p:custDataLst>
                <p:tags r:id="rId2"/>
              </p:custDataLst>
            </p:nvPr>
          </p:nvSpPr>
          <p:spPr>
            <a:xfrm flipH="1">
              <a:off x="11866" y="3619"/>
              <a:ext cx="5943" cy="3148"/>
            </a:xfrm>
            <a:prstGeom prst="wedgeRoundRectCallout">
              <a:avLst>
                <a:gd name="adj1" fmla="val -29337"/>
                <a:gd name="adj2" fmla="val 66391"/>
                <a:gd name="adj3" fmla="val 16667"/>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等线"/>
                <a:ea typeface="幼圆"/>
                <a:cs typeface="+mn-cs"/>
              </a:endParaRPr>
            </a:p>
          </p:txBody>
        </p:sp>
        <p:sp>
          <p:nvSpPr>
            <p:cNvPr id="7" name="文本框 6">
              <a:extLst>
                <a:ext uri="{FF2B5EF4-FFF2-40B4-BE49-F238E27FC236}">
                  <a16:creationId xmlns:a16="http://schemas.microsoft.com/office/drawing/2014/main" id="{615D6452-F54C-9D78-124E-18C7BBF059B3}"/>
                </a:ext>
              </a:extLst>
            </p:cNvPr>
            <p:cNvSpPr txBox="1"/>
            <p:nvPr>
              <p:custDataLst>
                <p:tags r:id="rId3"/>
              </p:custDataLst>
            </p:nvPr>
          </p:nvSpPr>
          <p:spPr>
            <a:xfrm>
              <a:off x="12228" y="3895"/>
              <a:ext cx="5495" cy="3397"/>
            </a:xfrm>
            <a:prstGeom prst="rect">
              <a:avLst/>
            </a:prstGeom>
            <a:noFill/>
          </p:spPr>
          <p:txBody>
            <a:bodyPr wrap="square"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华文中宋" panose="02010600040101010101" charset="-122"/>
                </a:rPr>
                <a:t>在数学运算里，你们能帮小猫老师算出这次小猫老师煲汤会花多少钱吗？那么在程序中又是怎样实现的呢？</a:t>
              </a:r>
            </a:p>
          </p:txBody>
        </p:sp>
      </p:grpSp>
      <p:sp>
        <p:nvSpPr>
          <p:cNvPr id="9" name="文本框 8">
            <a:extLst>
              <a:ext uri="{FF2B5EF4-FFF2-40B4-BE49-F238E27FC236}">
                <a16:creationId xmlns:a16="http://schemas.microsoft.com/office/drawing/2014/main" id="{05A7FBAF-983B-DAED-CE7A-735DA69E28F1}"/>
              </a:ext>
            </a:extLst>
          </p:cNvPr>
          <p:cNvSpPr txBox="1"/>
          <p:nvPr/>
        </p:nvSpPr>
        <p:spPr>
          <a:xfrm>
            <a:off x="2154056" y="1024804"/>
            <a:ext cx="5890893" cy="53245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#include &lt;iostream&gt;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using namespace std;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int main()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a:t>
            </a: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a:t>
            </a:r>
            <a:endPar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 煲汤食材总价</a:t>
            </a:r>
            <a:endPar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double </a:t>
            </a:r>
            <a:r>
              <a:rPr kumimoji="0" lang="en-US" altLang="zh-CN" sz="2000" b="0" i="0" u="none" strike="noStrike" kern="1200" cap="none" spc="0" normalizeH="0" baseline="0" noProof="0" dirty="0" err="1">
                <a:ln>
                  <a:noFill/>
                </a:ln>
                <a:solidFill>
                  <a:srgbClr val="4D4D4D"/>
                </a:solidFill>
                <a:effectLst/>
                <a:uLnTx/>
                <a:uFillTx/>
                <a:latin typeface="华文中宋" panose="02010600040101010101" charset="-122"/>
                <a:ea typeface="华文中宋" panose="02010600040101010101" charset="-122"/>
                <a:cs typeface="+mn-cs"/>
              </a:rPr>
              <a:t>total_food_price</a:t>
            </a: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 (carrot   * </a:t>
            </a:r>
            <a:r>
              <a:rPr kumimoji="0" lang="en-US" altLang="zh-CN" sz="2000" b="0" i="0" u="none" strike="noStrike" kern="1200" cap="none" spc="0" normalizeH="0" baseline="0" noProof="0" dirty="0" err="1">
                <a:ln>
                  <a:noFill/>
                </a:ln>
                <a:solidFill>
                  <a:srgbClr val="4D4D4D"/>
                </a:solidFill>
                <a:effectLst/>
                <a:uLnTx/>
                <a:uFillTx/>
                <a:latin typeface="华文中宋" panose="02010600040101010101" charset="-122"/>
                <a:ea typeface="华文中宋" panose="02010600040101010101" charset="-122"/>
                <a:cs typeface="+mn-cs"/>
              </a:rPr>
              <a:t>carrot_count</a:t>
            </a: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 (rib * </a:t>
            </a:r>
            <a:r>
              <a:rPr kumimoji="0" lang="en-US" altLang="zh-CN" sz="2000" b="0" i="0" u="none" strike="noStrike" kern="1200" cap="none" spc="0" normalizeH="0" baseline="0" noProof="0" dirty="0" err="1">
                <a:ln>
                  <a:noFill/>
                </a:ln>
                <a:solidFill>
                  <a:srgbClr val="4D4D4D"/>
                </a:solidFill>
                <a:effectLst/>
                <a:uLnTx/>
                <a:uFillTx/>
                <a:latin typeface="华文中宋" panose="02010600040101010101" charset="-122"/>
                <a:ea typeface="华文中宋" panose="02010600040101010101" charset="-122"/>
                <a:cs typeface="+mn-cs"/>
              </a:rPr>
              <a:t>rib_price</a:t>
            </a: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 (corn * </a:t>
            </a:r>
            <a:r>
              <a:rPr kumimoji="0" lang="en-US" altLang="zh-CN" sz="2000" b="0" i="0" u="none" strike="noStrike" kern="1200" cap="none" spc="0" normalizeH="0" baseline="0" noProof="0" dirty="0" err="1">
                <a:ln>
                  <a:noFill/>
                </a:ln>
                <a:solidFill>
                  <a:srgbClr val="4D4D4D"/>
                </a:solidFill>
                <a:effectLst/>
                <a:uLnTx/>
                <a:uFillTx/>
                <a:latin typeface="华文中宋" panose="02010600040101010101" charset="-122"/>
                <a:ea typeface="华文中宋" panose="02010600040101010101" charset="-122"/>
                <a:cs typeface="+mn-cs"/>
              </a:rPr>
              <a:t>corn_price</a:t>
            </a: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a:t>
            </a: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cout &lt;&lt; </a:t>
            </a:r>
            <a:r>
              <a:rPr kumimoji="0" lang="en-US" altLang="zh-CN" sz="2000" b="0" i="0" u="none" strike="noStrike" kern="1200" cap="none" spc="0" normalizeH="0" baseline="0" noProof="0" dirty="0" err="1">
                <a:ln>
                  <a:noFill/>
                </a:ln>
                <a:solidFill>
                  <a:srgbClr val="4D4D4D"/>
                </a:solidFill>
                <a:effectLst/>
                <a:uLnTx/>
                <a:uFillTx/>
                <a:latin typeface="华文中宋" panose="02010600040101010101" charset="-122"/>
                <a:ea typeface="华文中宋" panose="02010600040101010101" charset="-122"/>
                <a:cs typeface="+mn-cs"/>
              </a:rPr>
              <a:t>total_food_price</a:t>
            </a: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&lt;&lt; endl;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//计算剩下的钱</a:t>
            </a:r>
            <a:endPar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dirty="0">
                <a:solidFill>
                  <a:srgbClr val="4D4D4D"/>
                </a:solidFill>
                <a:latin typeface="华文中宋" panose="02010600040101010101" charset="-122"/>
                <a:ea typeface="华文中宋" panose="02010600040101010101" charset="-122"/>
              </a:rPr>
              <a:t>    double money = budget – </a:t>
            </a:r>
            <a:r>
              <a:rPr lang="en-US" altLang="zh-CN" sz="2000" dirty="0" err="1">
                <a:solidFill>
                  <a:srgbClr val="4D4D4D"/>
                </a:solidFill>
                <a:latin typeface="华文中宋" panose="02010600040101010101" charset="-122"/>
                <a:ea typeface="华文中宋" panose="02010600040101010101" charset="-122"/>
              </a:rPr>
              <a:t>total_food_price</a:t>
            </a:r>
            <a:r>
              <a:rPr lang="en-US" altLang="zh-CN" sz="2000" dirty="0">
                <a:solidFill>
                  <a:srgbClr val="4D4D4D"/>
                </a:solidFill>
                <a:latin typeface="华文中宋" panose="02010600040101010101" charset="-122"/>
                <a:ea typeface="华文中宋" panose="02010600040101010101" charset="-122"/>
              </a:rPr>
              <a:t>;</a:t>
            </a:r>
            <a:endPar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cout &lt;&lt; </a:t>
            </a: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money</a:t>
            </a:r>
            <a:r>
              <a:rPr kumimoji="0" lang="en-US" altLang="zh-CN" sz="2000" b="0" i="0" u="none" strike="noStrike" kern="1200" cap="none" spc="0" normalizeH="0" noProof="0" dirty="0">
                <a:ln>
                  <a:noFill/>
                </a:ln>
                <a:solidFill>
                  <a:srgbClr val="4D4D4D"/>
                </a:solidFill>
                <a:effectLst/>
                <a:uLnTx/>
                <a:uFillTx/>
                <a:latin typeface="华文中宋" panose="02010600040101010101" charset="-122"/>
                <a:ea typeface="华文中宋" panose="02010600040101010101" charset="-122"/>
                <a:cs typeface="+mn-cs"/>
              </a:rPr>
              <a:t> </a:t>
            </a: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&lt;&lt; endl;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a:t>
            </a:r>
          </a:p>
        </p:txBody>
      </p:sp>
    </p:spTree>
    <p:extLst>
      <p:ext uri="{BB962C8B-B14F-4D97-AF65-F5344CB8AC3E}">
        <p14:creationId xmlns:p14="http://schemas.microsoft.com/office/powerpoint/2010/main" val="3482200833"/>
      </p:ext>
    </p:extLst>
  </p:cSld>
  <p:clrMapOvr>
    <a:masterClrMapping/>
  </p:clrMapOvr>
  <mc:AlternateContent xmlns:mc="http://schemas.openxmlformats.org/markup-compatibility/2006" xmlns:p14="http://schemas.microsoft.com/office/powerpoint/2010/main">
    <mc:Choice Requires="p14">
      <p:transition spd="slow">
        <p:cover dir="d"/>
      </p:transition>
    </mc:Choice>
    <mc:Fallback xmlns="">
      <p:transition spd="slow">
        <p:cover dir="d"/>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par>
                          <p:cTn id="12" fill="hold">
                            <p:stCondLst>
                              <p:cond delay="8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300"/>
                            </p:stCondLst>
                            <p:childTnLst>
                              <p:par>
                                <p:cTn id="17" presetID="14" presetClass="entr" presetSubtype="1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randombar(horizontal)">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ppt_x"/>
                                          </p:val>
                                        </p:tav>
                                        <p:tav tm="100000">
                                          <p:val>
                                            <p:strVal val="#ppt_x"/>
                                          </p:val>
                                        </p:tav>
                                      </p:tavLst>
                                    </p:anim>
                                    <p:anim calcmode="lin" valueType="num">
                                      <p:cBhvr additive="base">
                                        <p:cTn id="25" dur="500" fill="hold"/>
                                        <p:tgtEl>
                                          <p:spTgt spid="9"/>
                                        </p:tgtEl>
                                        <p:attrNameLst>
                                          <p:attrName>ppt_y</p:attrName>
                                        </p:attrNameLst>
                                      </p:cBhvr>
                                      <p:tavLst>
                                        <p:tav tm="0">
                                          <p:val>
                                            <p:strVal val="1+#ppt_h/2"/>
                                          </p:val>
                                        </p:tav>
                                        <p:tav tm="100000">
                                          <p:val>
                                            <p:strVal val="#ppt_y"/>
                                          </p:val>
                                        </p:tav>
                                      </p:tavLst>
                                    </p:anim>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9" grpId="0"/>
      <p:bldP spid="9"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D19B82-568B-8B6B-C740-A4F6D550D47F}"/>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C4709025-1B88-E348-7FB3-1E870C142E91}"/>
              </a:ext>
            </a:extLst>
          </p:cNvPr>
          <p:cNvPicPr>
            <a:picLocks noChangeAspect="1"/>
          </p:cNvPicPr>
          <p:nvPr/>
        </p:nvPicPr>
        <p:blipFill rotWithShape="1">
          <a:blip r:embed="rId6" cstate="email"/>
          <a:srcRect/>
          <a:stretch>
            <a:fillRect/>
          </a:stretch>
        </p:blipFill>
        <p:spPr>
          <a:xfrm>
            <a:off x="0" y="1869440"/>
            <a:ext cx="2846705" cy="4988560"/>
          </a:xfrm>
          <a:prstGeom prst="rect">
            <a:avLst/>
          </a:prstGeom>
        </p:spPr>
      </p:pic>
      <p:sp>
        <p:nvSpPr>
          <p:cNvPr id="18434" name="标题 3" descr="#clear#">
            <a:extLst>
              <a:ext uri="{FF2B5EF4-FFF2-40B4-BE49-F238E27FC236}">
                <a16:creationId xmlns:a16="http://schemas.microsoft.com/office/drawing/2014/main" id="{0BB8AC78-8CA1-C97A-8D13-9AD252A27288}"/>
              </a:ext>
            </a:extLst>
          </p:cNvP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生活计算器制作</a:t>
            </a:r>
          </a:p>
        </p:txBody>
      </p:sp>
      <p:pic>
        <p:nvPicPr>
          <p:cNvPr id="3" name="图片 2" descr="蓝莓猫">
            <a:extLst>
              <a:ext uri="{FF2B5EF4-FFF2-40B4-BE49-F238E27FC236}">
                <a16:creationId xmlns:a16="http://schemas.microsoft.com/office/drawing/2014/main" id="{4DC579E7-C8F1-B6F0-DA7A-D467C324656B}"/>
              </a:ext>
            </a:extLst>
          </p:cNvPr>
          <p:cNvPicPr>
            <a:picLocks noChangeAspect="1"/>
          </p:cNvPicPr>
          <p:nvPr>
            <p:custDataLst>
              <p:tags r:id="rId1"/>
            </p:custDataLst>
          </p:nvPr>
        </p:nvPicPr>
        <p:blipFill>
          <a:blip r:embed="rId7"/>
          <a:stretch>
            <a:fillRect/>
          </a:stretch>
        </p:blipFill>
        <p:spPr>
          <a:xfrm>
            <a:off x="9351010" y="4608830"/>
            <a:ext cx="2249170" cy="2249170"/>
          </a:xfrm>
          <a:prstGeom prst="rect">
            <a:avLst/>
          </a:prstGeom>
        </p:spPr>
      </p:pic>
      <p:grpSp>
        <p:nvGrpSpPr>
          <p:cNvPr id="2" name="组合 1">
            <a:extLst>
              <a:ext uri="{FF2B5EF4-FFF2-40B4-BE49-F238E27FC236}">
                <a16:creationId xmlns:a16="http://schemas.microsoft.com/office/drawing/2014/main" id="{AD91F48B-EB59-8A08-A2B7-09182DDBAC03}"/>
              </a:ext>
            </a:extLst>
          </p:cNvPr>
          <p:cNvGrpSpPr/>
          <p:nvPr/>
        </p:nvGrpSpPr>
        <p:grpSpPr>
          <a:xfrm>
            <a:off x="8168230" y="2344300"/>
            <a:ext cx="3491903" cy="2712989"/>
            <a:chOff x="11866" y="3619"/>
            <a:chExt cx="5943" cy="4274"/>
          </a:xfrm>
        </p:grpSpPr>
        <p:sp>
          <p:nvSpPr>
            <p:cNvPr id="4" name="圆角矩形标注 3">
              <a:extLst>
                <a:ext uri="{FF2B5EF4-FFF2-40B4-BE49-F238E27FC236}">
                  <a16:creationId xmlns:a16="http://schemas.microsoft.com/office/drawing/2014/main" id="{7E3FC536-C5DB-0383-9BDA-8316E72D1D85}"/>
                </a:ext>
              </a:extLst>
            </p:cNvPr>
            <p:cNvSpPr/>
            <p:nvPr>
              <p:custDataLst>
                <p:tags r:id="rId2"/>
              </p:custDataLst>
            </p:nvPr>
          </p:nvSpPr>
          <p:spPr>
            <a:xfrm flipH="1">
              <a:off x="11866" y="3619"/>
              <a:ext cx="5943" cy="3148"/>
            </a:xfrm>
            <a:prstGeom prst="wedgeRoundRectCallout">
              <a:avLst>
                <a:gd name="adj1" fmla="val -29337"/>
                <a:gd name="adj2" fmla="val 66391"/>
                <a:gd name="adj3" fmla="val 16667"/>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等线"/>
                <a:ea typeface="幼圆"/>
                <a:cs typeface="+mn-cs"/>
              </a:endParaRPr>
            </a:p>
          </p:txBody>
        </p:sp>
        <p:sp>
          <p:nvSpPr>
            <p:cNvPr id="7" name="文本框 6">
              <a:extLst>
                <a:ext uri="{FF2B5EF4-FFF2-40B4-BE49-F238E27FC236}">
                  <a16:creationId xmlns:a16="http://schemas.microsoft.com/office/drawing/2014/main" id="{771CAB4C-1FE1-4B25-7280-E8E5F05EB86C}"/>
                </a:ext>
              </a:extLst>
            </p:cNvPr>
            <p:cNvSpPr txBox="1"/>
            <p:nvPr>
              <p:custDataLst>
                <p:tags r:id="rId3"/>
              </p:custDataLst>
            </p:nvPr>
          </p:nvSpPr>
          <p:spPr>
            <a:xfrm>
              <a:off x="12228" y="4496"/>
              <a:ext cx="5495" cy="3397"/>
            </a:xfrm>
            <a:prstGeom prst="rect">
              <a:avLst/>
            </a:prstGeom>
            <a:noFill/>
          </p:spPr>
          <p:txBody>
            <a:bodyPr wrap="square"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dirty="0">
                  <a:solidFill>
                    <a:srgbClr val="4D4D4D"/>
                  </a:solidFill>
                  <a:latin typeface="华文中宋" panose="02010600040101010101" charset="-122"/>
                  <a:ea typeface="华文中宋" panose="02010600040101010101" charset="-122"/>
                  <a:cs typeface="华文中宋" panose="02010600040101010101" charset="-122"/>
                </a:rPr>
                <a:t>那么小猫老师能买到自己喜欢的玩具吗？</a:t>
              </a:r>
              <a:endParaRPr kumimoji="0" lang="zh-CN" altLang="en-US" sz="24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华文中宋" panose="02010600040101010101" charset="-122"/>
              </a:endParaRPr>
            </a:p>
          </p:txBody>
        </p:sp>
      </p:grpSp>
      <p:sp>
        <p:nvSpPr>
          <p:cNvPr id="9" name="文本框 8">
            <a:extLst>
              <a:ext uri="{FF2B5EF4-FFF2-40B4-BE49-F238E27FC236}">
                <a16:creationId xmlns:a16="http://schemas.microsoft.com/office/drawing/2014/main" id="{ED829876-2529-9AB8-BDAB-5522EC378241}"/>
              </a:ext>
            </a:extLst>
          </p:cNvPr>
          <p:cNvSpPr txBox="1"/>
          <p:nvPr/>
        </p:nvSpPr>
        <p:spPr>
          <a:xfrm>
            <a:off x="2170987" y="932751"/>
            <a:ext cx="5890893" cy="62478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#include &lt;iostream&gt;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using namespace std;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int main()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a:t>
            </a: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a:t>
            </a:r>
            <a:endPar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a:t>
            </a:r>
            <a:r>
              <a:rPr lang="zh-CN" altLang="en-US" sz="2000" dirty="0">
                <a:solidFill>
                  <a:srgbClr val="4D4D4D"/>
                </a:solidFill>
                <a:latin typeface="华文中宋" panose="02010600040101010101" charset="-122"/>
                <a:ea typeface="华文中宋" panose="02010600040101010101" charset="-122"/>
              </a:rPr>
              <a:t>输入玩具的价格</a:t>
            </a:r>
            <a:endPar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double toy;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dirty="0">
                <a:solidFill>
                  <a:srgbClr val="4D4D4D"/>
                </a:solidFill>
                <a:latin typeface="华文中宋" panose="02010600040101010101" charset="-122"/>
                <a:ea typeface="华文中宋" panose="02010600040101010101" charset="-122"/>
              </a:rPr>
              <a:t>    </a:t>
            </a:r>
            <a:r>
              <a:rPr lang="en-US" altLang="zh-CN" sz="2000" dirty="0" err="1">
                <a:solidFill>
                  <a:srgbClr val="4D4D4D"/>
                </a:solidFill>
                <a:latin typeface="华文中宋" panose="02010600040101010101" charset="-122"/>
                <a:ea typeface="华文中宋" panose="02010600040101010101" charset="-122"/>
              </a:rPr>
              <a:t>cout</a:t>
            </a:r>
            <a:r>
              <a:rPr lang="en-US" altLang="zh-CN" sz="2000" dirty="0">
                <a:solidFill>
                  <a:srgbClr val="4D4D4D"/>
                </a:solidFill>
                <a:latin typeface="华文中宋" panose="02010600040101010101" charset="-122"/>
                <a:ea typeface="华文中宋" panose="02010600040101010101" charset="-122"/>
              </a:rPr>
              <a:t> &lt;&lt; “</a:t>
            </a:r>
            <a:r>
              <a:rPr lang="zh-CN" altLang="en-US" sz="2000" dirty="0">
                <a:solidFill>
                  <a:srgbClr val="4D4D4D"/>
                </a:solidFill>
                <a:latin typeface="华文中宋" panose="02010600040101010101" charset="-122"/>
                <a:ea typeface="华文中宋" panose="02010600040101010101" charset="-122"/>
              </a:rPr>
              <a:t>请输入想要的玩具价格：</a:t>
            </a:r>
            <a:r>
              <a:rPr lang="en-US" altLang="zh-CN" sz="2000" dirty="0">
                <a:solidFill>
                  <a:srgbClr val="4D4D4D"/>
                </a:solidFill>
                <a:latin typeface="华文中宋" panose="02010600040101010101" charset="-122"/>
                <a:ea typeface="华文中宋" panose="02010600040101010101" charset="-122"/>
              </a:rPr>
              <a:t>”;</a:t>
            </a:r>
            <a:endPar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dirty="0">
                <a:solidFill>
                  <a:srgbClr val="4D4D4D"/>
                </a:solidFill>
                <a:latin typeface="华文中宋" panose="02010600040101010101" charset="-122"/>
                <a:ea typeface="华文中宋" panose="02010600040101010101" charset="-122"/>
              </a:rPr>
              <a:t>    </a:t>
            </a:r>
            <a:r>
              <a:rPr kumimoji="0" lang="en-US" altLang="zh-CN" sz="2000" b="0" i="0" u="none" strike="noStrike" kern="1200" cap="none" spc="0" normalizeH="0" baseline="0" noProof="0" dirty="0" err="1">
                <a:ln>
                  <a:noFill/>
                </a:ln>
                <a:solidFill>
                  <a:srgbClr val="4D4D4D"/>
                </a:solidFill>
                <a:effectLst/>
                <a:uLnTx/>
                <a:uFillTx/>
                <a:latin typeface="华文中宋" panose="02010600040101010101" charset="-122"/>
                <a:ea typeface="华文中宋" panose="02010600040101010101" charset="-122"/>
                <a:cs typeface="+mn-cs"/>
              </a:rPr>
              <a:t>cin</a:t>
            </a: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&gt;&gt; toy;</a:t>
            </a:r>
            <a:endPar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//判断小猫是否能买到玩具</a:t>
            </a:r>
            <a:endPar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a:t>
            </a: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if ( toy &lt;=</a:t>
            </a:r>
            <a:r>
              <a:rPr kumimoji="0" lang="en-US" altLang="zh-CN" sz="2000" b="0" i="0" u="none" strike="noStrike" kern="1200" cap="none" spc="0" normalizeH="0" noProof="0" dirty="0">
                <a:ln>
                  <a:noFill/>
                </a:ln>
                <a:solidFill>
                  <a:srgbClr val="4D4D4D"/>
                </a:solidFill>
                <a:effectLst/>
                <a:uLnTx/>
                <a:uFillTx/>
                <a:latin typeface="华文中宋" panose="02010600040101010101" charset="-122"/>
                <a:ea typeface="华文中宋" panose="02010600040101010101" charset="-122"/>
                <a:cs typeface="+mn-cs"/>
              </a:rPr>
              <a:t> money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dirty="0">
                <a:solidFill>
                  <a:srgbClr val="4D4D4D"/>
                </a:solidFill>
                <a:latin typeface="华文中宋" panose="02010600040101010101" charset="-122"/>
                <a:ea typeface="华文中宋" panose="02010600040101010101" charset="-122"/>
              </a:rPr>
              <a:t>        </a:t>
            </a:r>
            <a:r>
              <a:rPr lang="en-US" altLang="zh-CN" sz="2000" dirty="0" err="1">
                <a:solidFill>
                  <a:srgbClr val="4D4D4D"/>
                </a:solidFill>
                <a:latin typeface="华文中宋" panose="02010600040101010101" charset="-122"/>
                <a:ea typeface="华文中宋" panose="02010600040101010101" charset="-122"/>
              </a:rPr>
              <a:t>cout</a:t>
            </a:r>
            <a:r>
              <a:rPr lang="en-US" altLang="zh-CN" sz="2000" dirty="0">
                <a:solidFill>
                  <a:srgbClr val="4D4D4D"/>
                </a:solidFill>
                <a:latin typeface="华文中宋" panose="02010600040101010101" charset="-122"/>
                <a:ea typeface="华文中宋" panose="02010600040101010101" charset="-122"/>
              </a:rPr>
              <a:t> &lt;&lt; “</a:t>
            </a:r>
            <a:r>
              <a:rPr lang="zh-CN" altLang="en-US" sz="2000" dirty="0">
                <a:solidFill>
                  <a:srgbClr val="4D4D4D"/>
                </a:solidFill>
                <a:latin typeface="华文中宋" panose="02010600040101010101" charset="-122"/>
                <a:ea typeface="华文中宋" panose="02010600040101010101" charset="-122"/>
              </a:rPr>
              <a:t>购买成功！</a:t>
            </a:r>
            <a:r>
              <a:rPr lang="en-US" altLang="zh-CN" sz="2000" dirty="0">
                <a:solidFill>
                  <a:srgbClr val="4D4D4D"/>
                </a:solidFill>
                <a:latin typeface="华文中宋" panose="02010600040101010101" charset="-122"/>
                <a:ea typeface="华文中宋" panose="02010600040101010101" charset="-122"/>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else{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dirty="0">
                <a:solidFill>
                  <a:srgbClr val="4D4D4D"/>
                </a:solidFill>
                <a:latin typeface="华文中宋" panose="02010600040101010101" charset="-122"/>
                <a:ea typeface="华文中宋" panose="02010600040101010101" charset="-122"/>
              </a:rPr>
              <a:t>        </a:t>
            </a:r>
            <a:r>
              <a:rPr lang="en-US" altLang="zh-CN" sz="2000" dirty="0" err="1">
                <a:solidFill>
                  <a:srgbClr val="4D4D4D"/>
                </a:solidFill>
                <a:latin typeface="华文中宋" panose="02010600040101010101" charset="-122"/>
                <a:ea typeface="华文中宋" panose="02010600040101010101" charset="-122"/>
              </a:rPr>
              <a:t>cout</a:t>
            </a:r>
            <a:r>
              <a:rPr lang="en-US" altLang="zh-CN" sz="2000" dirty="0">
                <a:solidFill>
                  <a:srgbClr val="4D4D4D"/>
                </a:solidFill>
                <a:latin typeface="华文中宋" panose="02010600040101010101" charset="-122"/>
                <a:ea typeface="华文中宋" panose="02010600040101010101" charset="-122"/>
              </a:rPr>
              <a:t> &lt;&lt; “</a:t>
            </a:r>
            <a:r>
              <a:rPr lang="zh-CN" altLang="en-US" sz="2000" dirty="0">
                <a:solidFill>
                  <a:srgbClr val="4D4D4D"/>
                </a:solidFill>
                <a:latin typeface="华文中宋" panose="02010600040101010101" charset="-122"/>
                <a:ea typeface="华文中宋" panose="02010600040101010101" charset="-122"/>
              </a:rPr>
              <a:t>钱不够，不能买这个玩具噢！”</a:t>
            </a:r>
            <a:r>
              <a:rPr lang="en-US" altLang="zh-CN" sz="2000" dirty="0">
                <a:solidFill>
                  <a:srgbClr val="4D4D4D"/>
                </a:solidFill>
                <a:latin typeface="华文中宋" panose="02010600040101010101" charset="-122"/>
                <a:ea typeface="华文中宋" panose="02010600040101010101" charset="-122"/>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dirty="0">
                <a:solidFill>
                  <a:srgbClr val="4D4D4D"/>
                </a:solidFill>
                <a:latin typeface="华文中宋" panose="02010600040101010101" charset="-122"/>
                <a:ea typeface="华文中宋" panose="02010600040101010101" charset="-122"/>
              </a:rPr>
              <a:t>    return 0;</a:t>
            </a:r>
            <a:endPar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4D4D4D"/>
                </a:solidFill>
                <a:effectLst/>
                <a:uLnTx/>
                <a:uFillTx/>
                <a:latin typeface="华文中宋" panose="02010600040101010101" charset="-122"/>
                <a:ea typeface="华文中宋" panose="02010600040101010101" charset="-122"/>
                <a:cs typeface="+mn-cs"/>
              </a:rPr>
              <a:t> }</a:t>
            </a:r>
          </a:p>
        </p:txBody>
      </p:sp>
    </p:spTree>
    <p:extLst>
      <p:ext uri="{BB962C8B-B14F-4D97-AF65-F5344CB8AC3E}">
        <p14:creationId xmlns:p14="http://schemas.microsoft.com/office/powerpoint/2010/main" val="4248826985"/>
      </p:ext>
    </p:extLst>
  </p:cSld>
  <p:clrMapOvr>
    <a:masterClrMapping/>
  </p:clrMapOvr>
  <mc:AlternateContent xmlns:mc="http://schemas.openxmlformats.org/markup-compatibility/2006" xmlns:p14="http://schemas.microsoft.com/office/powerpoint/2010/main">
    <mc:Choice Requires="p14">
      <p:transition spd="slow">
        <p:cover dir="d"/>
      </p:transition>
    </mc:Choice>
    <mc:Fallback xmlns="">
      <p:transition spd="slow">
        <p:cover dir="d"/>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par>
                          <p:cTn id="12" fill="hold">
                            <p:stCondLst>
                              <p:cond delay="8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300"/>
                            </p:stCondLst>
                            <p:childTnLst>
                              <p:par>
                                <p:cTn id="17" presetID="14" presetClass="entr" presetSubtype="1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randombar(horizontal)">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ppt_x"/>
                                          </p:val>
                                        </p:tav>
                                        <p:tav tm="100000">
                                          <p:val>
                                            <p:strVal val="#ppt_x"/>
                                          </p:val>
                                        </p:tav>
                                      </p:tavLst>
                                    </p:anim>
                                    <p:anim calcmode="lin" valueType="num">
                                      <p:cBhvr additive="base">
                                        <p:cTn id="25" dur="500" fill="hold"/>
                                        <p:tgtEl>
                                          <p:spTgt spid="9"/>
                                        </p:tgtEl>
                                        <p:attrNameLst>
                                          <p:attrName>ppt_y</p:attrName>
                                        </p:attrNameLst>
                                      </p:cBhvr>
                                      <p:tavLst>
                                        <p:tav tm="0">
                                          <p:val>
                                            <p:strVal val="1+#ppt_h/2"/>
                                          </p:val>
                                        </p:tav>
                                        <p:tav tm="100000">
                                          <p:val>
                                            <p:strVal val="#ppt_y"/>
                                          </p:val>
                                        </p:tav>
                                      </p:tavLst>
                                    </p:anim>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9" grpId="0"/>
      <p:bldP spid="9"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custDataLst>
              <p:tags r:id="rId1"/>
            </p:custDataLst>
          </p:nvPr>
        </p:nvPicPr>
        <p:blipFill rotWithShape="1">
          <a:blip r:embed="rId3" cstate="email"/>
          <a:srcRect/>
          <a:stretch>
            <a:fillRect/>
          </a:stretch>
        </p:blipFill>
        <p:spPr>
          <a:xfrm>
            <a:off x="9031297" y="1234349"/>
            <a:ext cx="3160313" cy="5623651"/>
          </a:xfrm>
          <a:prstGeom prst="rect">
            <a:avLst/>
          </a:prstGeom>
        </p:spPr>
      </p:pic>
      <p:sp>
        <p:nvSpPr>
          <p:cNvPr id="35" name="Text Box 147" descr="#clear#"/>
          <p:cNvSpPr txBox="1">
            <a:spLocks noChangeArrowheads="1"/>
          </p:cNvSpPr>
          <p:nvPr/>
        </p:nvSpPr>
        <p:spPr bwMode="auto">
          <a:xfrm>
            <a:off x="778510" y="464820"/>
            <a:ext cx="6248400" cy="11068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dist">
              <a:buFont typeface="Arial" panose="020B0604020202020204" pitchFamily="34" charset="0"/>
              <a:buNone/>
              <a:defRPr/>
            </a:pPr>
            <a:r>
              <a:rPr lang="zh-CN" altLang="en-US" sz="6600" b="1" dirty="0">
                <a:latin typeface="汉仪夏日体W" charset="0"/>
                <a:ea typeface="汉仪夏日体W" charset="0"/>
              </a:rPr>
              <a:t>课程大纲</a:t>
            </a:r>
          </a:p>
        </p:txBody>
      </p:sp>
      <p:grpSp>
        <p:nvGrpSpPr>
          <p:cNvPr id="6" name="组合 5"/>
          <p:cNvGrpSpPr/>
          <p:nvPr/>
        </p:nvGrpSpPr>
        <p:grpSpPr>
          <a:xfrm>
            <a:off x="870585" y="1939290"/>
            <a:ext cx="5064760" cy="717550"/>
            <a:chOff x="1371" y="3054"/>
            <a:chExt cx="7976" cy="1130"/>
          </a:xfrm>
        </p:grpSpPr>
        <p:sp>
          <p:nvSpPr>
            <p:cNvPr id="22" name="矩形 21"/>
            <p:cNvSpPr/>
            <p:nvPr/>
          </p:nvSpPr>
          <p:spPr>
            <a:xfrm>
              <a:off x="1371" y="3054"/>
              <a:ext cx="1396" cy="1130"/>
            </a:xfrm>
            <a:prstGeom prst="rect">
              <a:avLst/>
            </a:prstGeom>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descr="#clear#"/>
            <p:cNvSpPr/>
            <p:nvPr/>
          </p:nvSpPr>
          <p:spPr>
            <a:xfrm>
              <a:off x="1663" y="3212"/>
              <a:ext cx="812" cy="812"/>
            </a:xfrm>
            <a:prstGeom prst="ellipse">
              <a:avLst/>
            </a:prstGeom>
            <a:ln w="57150">
              <a:solidFill>
                <a:srgbClr val="FFFFFE"/>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rgbClr val="FFFFFE"/>
                  </a:solidFill>
                  <a:latin typeface="汉仪夏日体W" charset="0"/>
                  <a:cs typeface="汉仪夏日体W" charset="0"/>
                </a:rPr>
                <a:t>A</a:t>
              </a:r>
            </a:p>
          </p:txBody>
        </p:sp>
        <p:sp>
          <p:nvSpPr>
            <p:cNvPr id="24" name="矩形 23" descr="#clear#"/>
            <p:cNvSpPr/>
            <p:nvPr/>
          </p:nvSpPr>
          <p:spPr>
            <a:xfrm>
              <a:off x="2767" y="3054"/>
              <a:ext cx="6580" cy="1130"/>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3200" dirty="0">
                  <a:solidFill>
                    <a:schemeClr val="accent1"/>
                  </a:solidFill>
                  <a:latin typeface="汉仪夏日体W" charset="0"/>
                  <a:ea typeface="汉仪夏日体W" charset="0"/>
                </a:rPr>
                <a:t>基础理论和概念</a:t>
              </a:r>
            </a:p>
          </p:txBody>
        </p:sp>
      </p:grpSp>
      <p:grpSp>
        <p:nvGrpSpPr>
          <p:cNvPr id="2" name="组合 1"/>
          <p:cNvGrpSpPr/>
          <p:nvPr/>
        </p:nvGrpSpPr>
        <p:grpSpPr>
          <a:xfrm>
            <a:off x="1734820" y="3124200"/>
            <a:ext cx="5063930" cy="717452"/>
            <a:chOff x="2732" y="4761"/>
            <a:chExt cx="7975" cy="1130"/>
          </a:xfrm>
        </p:grpSpPr>
        <p:sp>
          <p:nvSpPr>
            <p:cNvPr id="25" name="矩形 24"/>
            <p:cNvSpPr/>
            <p:nvPr/>
          </p:nvSpPr>
          <p:spPr>
            <a:xfrm>
              <a:off x="2732" y="4761"/>
              <a:ext cx="1396" cy="1130"/>
            </a:xfrm>
            <a:prstGeom prst="rect">
              <a:avLst/>
            </a:prstGeom>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夏日体W" charset="0"/>
                <a:cs typeface="汉仪夏日体W" charset="0"/>
              </a:endParaRPr>
            </a:p>
          </p:txBody>
        </p:sp>
        <p:sp>
          <p:nvSpPr>
            <p:cNvPr id="26" name="椭圆 25" descr="#clear#"/>
            <p:cNvSpPr/>
            <p:nvPr/>
          </p:nvSpPr>
          <p:spPr>
            <a:xfrm>
              <a:off x="3024" y="4920"/>
              <a:ext cx="812" cy="812"/>
            </a:xfrm>
            <a:prstGeom prst="ellipse">
              <a:avLst/>
            </a:prstGeom>
            <a:ln w="57150">
              <a:solidFill>
                <a:srgbClr val="FFFFFE"/>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rgbClr val="FFFFFE"/>
                  </a:solidFill>
                  <a:latin typeface="汉仪夏日体W" charset="0"/>
                  <a:cs typeface="汉仪夏日体W" charset="0"/>
                </a:rPr>
                <a:t>B</a:t>
              </a:r>
            </a:p>
          </p:txBody>
        </p:sp>
        <p:sp>
          <p:nvSpPr>
            <p:cNvPr id="27" name="矩形 26" descr="#clear#"/>
            <p:cNvSpPr/>
            <p:nvPr/>
          </p:nvSpPr>
          <p:spPr>
            <a:xfrm>
              <a:off x="4127" y="4761"/>
              <a:ext cx="6580" cy="1130"/>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3200" dirty="0">
                  <a:solidFill>
                    <a:schemeClr val="accent1"/>
                  </a:solidFill>
                  <a:latin typeface="汉仪夏日体W" charset="0"/>
                  <a:ea typeface="汉仪夏日体W" charset="0"/>
                </a:rPr>
                <a:t>简易计算器制作</a:t>
              </a:r>
            </a:p>
          </p:txBody>
        </p:sp>
      </p:grpSp>
      <p:grpSp>
        <p:nvGrpSpPr>
          <p:cNvPr id="3" name="组合 2"/>
          <p:cNvGrpSpPr/>
          <p:nvPr/>
        </p:nvGrpSpPr>
        <p:grpSpPr>
          <a:xfrm>
            <a:off x="2660015" y="4309745"/>
            <a:ext cx="5064565" cy="717452"/>
            <a:chOff x="4189" y="6469"/>
            <a:chExt cx="7976" cy="1130"/>
          </a:xfrm>
        </p:grpSpPr>
        <p:sp>
          <p:nvSpPr>
            <p:cNvPr id="28" name="矩形 27"/>
            <p:cNvSpPr/>
            <p:nvPr/>
          </p:nvSpPr>
          <p:spPr>
            <a:xfrm>
              <a:off x="4189" y="6469"/>
              <a:ext cx="1396" cy="1130"/>
            </a:xfrm>
            <a:prstGeom prst="rect">
              <a:avLst/>
            </a:prstGeom>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夏日体W" charset="0"/>
                <a:cs typeface="汉仪夏日体W" charset="0"/>
              </a:endParaRPr>
            </a:p>
          </p:txBody>
        </p:sp>
        <p:sp>
          <p:nvSpPr>
            <p:cNvPr id="29" name="椭圆 28" descr="#clear#"/>
            <p:cNvSpPr/>
            <p:nvPr/>
          </p:nvSpPr>
          <p:spPr>
            <a:xfrm>
              <a:off x="4481" y="6627"/>
              <a:ext cx="812" cy="812"/>
            </a:xfrm>
            <a:prstGeom prst="ellipse">
              <a:avLst/>
            </a:prstGeom>
            <a:ln w="57150">
              <a:solidFill>
                <a:srgbClr val="FFFFFE"/>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rgbClr val="FFFFFE"/>
                  </a:solidFill>
                  <a:latin typeface="汉仪夏日体W" charset="0"/>
                  <a:cs typeface="汉仪夏日体W" charset="0"/>
                </a:rPr>
                <a:t>C</a:t>
              </a:r>
            </a:p>
          </p:txBody>
        </p:sp>
        <p:sp>
          <p:nvSpPr>
            <p:cNvPr id="30" name="矩形 29" descr="#clear#"/>
            <p:cNvSpPr/>
            <p:nvPr/>
          </p:nvSpPr>
          <p:spPr>
            <a:xfrm>
              <a:off x="5585" y="6469"/>
              <a:ext cx="6580" cy="1130"/>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3200" dirty="0">
                  <a:solidFill>
                    <a:schemeClr val="accent1"/>
                  </a:solidFill>
                  <a:latin typeface="汉仪夏日体W" charset="0"/>
                  <a:ea typeface="汉仪夏日体W" charset="0"/>
                </a:rPr>
                <a:t>修饰符</a:t>
              </a:r>
            </a:p>
          </p:txBody>
        </p:sp>
      </p:grpSp>
      <p:grpSp>
        <p:nvGrpSpPr>
          <p:cNvPr id="4" name="组合 3"/>
          <p:cNvGrpSpPr/>
          <p:nvPr/>
        </p:nvGrpSpPr>
        <p:grpSpPr>
          <a:xfrm>
            <a:off x="3618230" y="5495290"/>
            <a:ext cx="5063930" cy="717452"/>
            <a:chOff x="5697" y="6523"/>
            <a:chExt cx="7975" cy="1130"/>
          </a:xfrm>
        </p:grpSpPr>
        <p:sp>
          <p:nvSpPr>
            <p:cNvPr id="31" name="矩形 30"/>
            <p:cNvSpPr/>
            <p:nvPr/>
          </p:nvSpPr>
          <p:spPr>
            <a:xfrm>
              <a:off x="5697" y="6523"/>
              <a:ext cx="1396" cy="1130"/>
            </a:xfrm>
            <a:prstGeom prst="rect">
              <a:avLst/>
            </a:prstGeom>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汉仪夏日体W" charset="0"/>
                <a:cs typeface="汉仪夏日体W" charset="0"/>
              </a:endParaRPr>
            </a:p>
          </p:txBody>
        </p:sp>
        <p:sp>
          <p:nvSpPr>
            <p:cNvPr id="32" name="椭圆 31" descr="#clear#"/>
            <p:cNvSpPr/>
            <p:nvPr/>
          </p:nvSpPr>
          <p:spPr>
            <a:xfrm>
              <a:off x="5988" y="6681"/>
              <a:ext cx="812" cy="812"/>
            </a:xfrm>
            <a:prstGeom prst="ellipse">
              <a:avLst/>
            </a:prstGeom>
            <a:ln w="57150">
              <a:solidFill>
                <a:srgbClr val="FFFFFE"/>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rgbClr val="FFFFFE"/>
                  </a:solidFill>
                  <a:latin typeface="汉仪夏日体W" charset="0"/>
                  <a:cs typeface="汉仪夏日体W" charset="0"/>
                </a:rPr>
                <a:t>D</a:t>
              </a:r>
            </a:p>
          </p:txBody>
        </p:sp>
        <p:sp>
          <p:nvSpPr>
            <p:cNvPr id="33" name="矩形 32" descr="#clear#"/>
            <p:cNvSpPr/>
            <p:nvPr/>
          </p:nvSpPr>
          <p:spPr>
            <a:xfrm>
              <a:off x="7092" y="6523"/>
              <a:ext cx="6580" cy="1130"/>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3200" dirty="0">
                  <a:solidFill>
                    <a:schemeClr val="accent1"/>
                  </a:solidFill>
                  <a:latin typeface="汉仪夏日体W" charset="0"/>
                  <a:ea typeface="汉仪夏日体W" charset="0"/>
                </a:rPr>
                <a:t>问答与小结</a:t>
              </a:r>
            </a:p>
          </p:txBody>
        </p:sp>
      </p:gr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5"/>
                                        </p:tgtEl>
                                        <p:attrNameLst>
                                          <p:attrName>ppt_y</p:attrName>
                                        </p:attrNameLst>
                                      </p:cBhvr>
                                      <p:tavLst>
                                        <p:tav tm="0">
                                          <p:val>
                                            <p:strVal val="#ppt_y"/>
                                          </p:val>
                                        </p:tav>
                                        <p:tav tm="100000">
                                          <p:val>
                                            <p:strVal val="#ppt_y"/>
                                          </p:val>
                                        </p:tav>
                                      </p:tavLst>
                                    </p:anim>
                                    <p:anim calcmode="lin" valueType="num">
                                      <p:cBhvr>
                                        <p:cTn id="9"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5"/>
                                        </p:tgtEl>
                                      </p:cBhvr>
                                    </p:animEffect>
                                  </p:childTnLst>
                                </p:cTn>
                              </p:par>
                            </p:childTnLst>
                          </p:cTn>
                        </p:par>
                        <p:par>
                          <p:cTn id="12" fill="hold">
                            <p:stCondLst>
                              <p:cond delay="649"/>
                            </p:stCondLst>
                            <p:childTnLst>
                              <p:par>
                                <p:cTn id="13" presetID="15"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1000" fill="hold"/>
                                        <p:tgtEl>
                                          <p:spTgt spid="6"/>
                                        </p:tgtEl>
                                        <p:attrNameLst>
                                          <p:attrName>ppt_w</p:attrName>
                                        </p:attrNameLst>
                                      </p:cBhvr>
                                      <p:tavLst>
                                        <p:tav tm="0">
                                          <p:val>
                                            <p:fltVal val="0"/>
                                          </p:val>
                                        </p:tav>
                                        <p:tav tm="100000">
                                          <p:val>
                                            <p:strVal val="#ppt_w"/>
                                          </p:val>
                                        </p:tav>
                                      </p:tavLst>
                                    </p:anim>
                                    <p:anim calcmode="lin" valueType="num">
                                      <p:cBhvr>
                                        <p:cTn id="16" dur="1000" fill="hold"/>
                                        <p:tgtEl>
                                          <p:spTgt spid="6"/>
                                        </p:tgtEl>
                                        <p:attrNameLst>
                                          <p:attrName>ppt_h</p:attrName>
                                        </p:attrNameLst>
                                      </p:cBhvr>
                                      <p:tavLst>
                                        <p:tav tm="0">
                                          <p:val>
                                            <p:fltVal val="0"/>
                                          </p:val>
                                        </p:tav>
                                        <p:tav tm="100000">
                                          <p:val>
                                            <p:strVal val="#ppt_h"/>
                                          </p:val>
                                        </p:tav>
                                      </p:tavLst>
                                    </p:anim>
                                    <p:anim calcmode="lin" valueType="num">
                                      <p:cBhvr>
                                        <p:cTn id="17" dur="1000" fill="hold"/>
                                        <p:tgtEl>
                                          <p:spTgt spid="6"/>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6"/>
                                        </p:tgtEl>
                                        <p:attrNameLst>
                                          <p:attrName>ppt_y</p:attrName>
                                        </p:attrNameLst>
                                      </p:cBhvr>
                                      <p:tavLst>
                                        <p:tav tm="0" fmla="#ppt_y+(sin(-2*pi*(1-$))*-#ppt_x+cos(-2*pi*(1-$))*(1-#ppt_y))*(1-$)">
                                          <p:val>
                                            <p:fltVal val="0"/>
                                          </p:val>
                                        </p:tav>
                                        <p:tav tm="100000">
                                          <p:val>
                                            <p:fltVal val="1"/>
                                          </p:val>
                                        </p:tav>
                                      </p:tavLst>
                                    </p:anim>
                                  </p:childTnLst>
                                </p:cTn>
                              </p:par>
                              <p:par>
                                <p:cTn id="19" presetID="15"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p:cTn id="21" dur="1000" fill="hold"/>
                                        <p:tgtEl>
                                          <p:spTgt spid="3"/>
                                        </p:tgtEl>
                                        <p:attrNameLst>
                                          <p:attrName>ppt_w</p:attrName>
                                        </p:attrNameLst>
                                      </p:cBhvr>
                                      <p:tavLst>
                                        <p:tav tm="0">
                                          <p:val>
                                            <p:fltVal val="0"/>
                                          </p:val>
                                        </p:tav>
                                        <p:tav tm="100000">
                                          <p:val>
                                            <p:strVal val="#ppt_w"/>
                                          </p:val>
                                        </p:tav>
                                      </p:tavLst>
                                    </p:anim>
                                    <p:anim calcmode="lin" valueType="num">
                                      <p:cBhvr>
                                        <p:cTn id="22" dur="1000" fill="hold"/>
                                        <p:tgtEl>
                                          <p:spTgt spid="3"/>
                                        </p:tgtEl>
                                        <p:attrNameLst>
                                          <p:attrName>ppt_h</p:attrName>
                                        </p:attrNameLst>
                                      </p:cBhvr>
                                      <p:tavLst>
                                        <p:tav tm="0">
                                          <p:val>
                                            <p:fltVal val="0"/>
                                          </p:val>
                                        </p:tav>
                                        <p:tav tm="100000">
                                          <p:val>
                                            <p:strVal val="#ppt_h"/>
                                          </p:val>
                                        </p:tav>
                                      </p:tavLst>
                                    </p:anim>
                                    <p:anim calcmode="lin" valueType="num">
                                      <p:cBhvr>
                                        <p:cTn id="23" dur="1000" fill="hold"/>
                                        <p:tgtEl>
                                          <p:spTgt spid="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1649"/>
                            </p:stCondLst>
                            <p:childTnLst>
                              <p:par>
                                <p:cTn id="26" presetID="15" presetClass="entr" presetSubtype="0"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p:cTn id="28" dur="1000" fill="hold"/>
                                        <p:tgtEl>
                                          <p:spTgt spid="4"/>
                                        </p:tgtEl>
                                        <p:attrNameLst>
                                          <p:attrName>ppt_w</p:attrName>
                                        </p:attrNameLst>
                                      </p:cBhvr>
                                      <p:tavLst>
                                        <p:tav tm="0">
                                          <p:val>
                                            <p:fltVal val="0"/>
                                          </p:val>
                                        </p:tav>
                                        <p:tav tm="100000">
                                          <p:val>
                                            <p:strVal val="#ppt_w"/>
                                          </p:val>
                                        </p:tav>
                                      </p:tavLst>
                                    </p:anim>
                                    <p:anim calcmode="lin" valueType="num">
                                      <p:cBhvr>
                                        <p:cTn id="29" dur="1000" fill="hold"/>
                                        <p:tgtEl>
                                          <p:spTgt spid="4"/>
                                        </p:tgtEl>
                                        <p:attrNameLst>
                                          <p:attrName>ppt_h</p:attrName>
                                        </p:attrNameLst>
                                      </p:cBhvr>
                                      <p:tavLst>
                                        <p:tav tm="0">
                                          <p:val>
                                            <p:fltVal val="0"/>
                                          </p:val>
                                        </p:tav>
                                        <p:tav tm="100000">
                                          <p:val>
                                            <p:strVal val="#ppt_h"/>
                                          </p:val>
                                        </p:tav>
                                      </p:tavLst>
                                    </p:anim>
                                    <p:anim calcmode="lin" valueType="num">
                                      <p:cBhvr>
                                        <p:cTn id="30" dur="1000" fill="hold"/>
                                        <p:tgtEl>
                                          <p:spTgt spid="4"/>
                                        </p:tgtEl>
                                        <p:attrNameLst>
                                          <p:attrName>ppt_x</p:attrName>
                                        </p:attrNameLst>
                                      </p:cBhvr>
                                      <p:tavLst>
                                        <p:tav tm="0" fmla="#ppt_x+(cos(-2*pi*(1-$))*-#ppt_x-sin(-2*pi*(1-$))*(1-#ppt_y))*(1-$)">
                                          <p:val>
                                            <p:fltVal val="0"/>
                                          </p:val>
                                        </p:tav>
                                        <p:tav tm="100000">
                                          <p:val>
                                            <p:fltVal val="1"/>
                                          </p:val>
                                        </p:tav>
                                      </p:tavLst>
                                    </p:anim>
                                    <p:anim calcmode="lin" valueType="num">
                                      <p:cBhvr>
                                        <p:cTn id="31" dur="1000" fill="hold"/>
                                        <p:tgtEl>
                                          <p:spTgt spid="4"/>
                                        </p:tgtEl>
                                        <p:attrNameLst>
                                          <p:attrName>ppt_y</p:attrName>
                                        </p:attrNameLst>
                                      </p:cBhvr>
                                      <p:tavLst>
                                        <p:tav tm="0" fmla="#ppt_y+(sin(-2*pi*(1-$))*-#ppt_x+cos(-2*pi*(1-$))*(1-#ppt_y))*(1-$)">
                                          <p:val>
                                            <p:fltVal val="0"/>
                                          </p:val>
                                        </p:tav>
                                        <p:tav tm="100000">
                                          <p:val>
                                            <p:fltVal val="1"/>
                                          </p:val>
                                        </p:tav>
                                      </p:tavLst>
                                    </p:anim>
                                  </p:childTnLst>
                                </p:cTn>
                              </p:par>
                              <p:par>
                                <p:cTn id="32" presetID="15" presetClass="entr" presetSubtype="0" fill="hold" nodeType="withEffect">
                                  <p:stCondLst>
                                    <p:cond delay="0"/>
                                  </p:stCondLst>
                                  <p:childTnLst>
                                    <p:set>
                                      <p:cBhvr>
                                        <p:cTn id="33" dur="1" fill="hold">
                                          <p:stCondLst>
                                            <p:cond delay="0"/>
                                          </p:stCondLst>
                                        </p:cTn>
                                        <p:tgtEl>
                                          <p:spTgt spid="2"/>
                                        </p:tgtEl>
                                        <p:attrNameLst>
                                          <p:attrName>style.visibility</p:attrName>
                                        </p:attrNameLst>
                                      </p:cBhvr>
                                      <p:to>
                                        <p:strVal val="visible"/>
                                      </p:to>
                                    </p:set>
                                    <p:anim calcmode="lin" valueType="num">
                                      <p:cBhvr>
                                        <p:cTn id="34" dur="1000" fill="hold"/>
                                        <p:tgtEl>
                                          <p:spTgt spid="2"/>
                                        </p:tgtEl>
                                        <p:attrNameLst>
                                          <p:attrName>ppt_w</p:attrName>
                                        </p:attrNameLst>
                                      </p:cBhvr>
                                      <p:tavLst>
                                        <p:tav tm="0">
                                          <p:val>
                                            <p:fltVal val="0"/>
                                          </p:val>
                                        </p:tav>
                                        <p:tav tm="100000">
                                          <p:val>
                                            <p:strVal val="#ppt_w"/>
                                          </p:val>
                                        </p:tav>
                                      </p:tavLst>
                                    </p:anim>
                                    <p:anim calcmode="lin" valueType="num">
                                      <p:cBhvr>
                                        <p:cTn id="35" dur="1000" fill="hold"/>
                                        <p:tgtEl>
                                          <p:spTgt spid="2"/>
                                        </p:tgtEl>
                                        <p:attrNameLst>
                                          <p:attrName>ppt_h</p:attrName>
                                        </p:attrNameLst>
                                      </p:cBhvr>
                                      <p:tavLst>
                                        <p:tav tm="0">
                                          <p:val>
                                            <p:fltVal val="0"/>
                                          </p:val>
                                        </p:tav>
                                        <p:tav tm="100000">
                                          <p:val>
                                            <p:strVal val="#ppt_h"/>
                                          </p:val>
                                        </p:tav>
                                      </p:tavLst>
                                    </p:anim>
                                    <p:anim calcmode="lin" valueType="num">
                                      <p:cBhvr>
                                        <p:cTn id="36"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37"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5"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6280" y="5019548"/>
            <a:ext cx="1275328" cy="1935366"/>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6910" y="5013956"/>
            <a:ext cx="1912991" cy="1940958"/>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76834" y="5084848"/>
            <a:ext cx="1415166" cy="1773152"/>
          </a:xfrm>
          <a:prstGeom prst="rect">
            <a:avLst/>
          </a:prstGeom>
        </p:spPr>
      </p:pic>
      <p:grpSp>
        <p:nvGrpSpPr>
          <p:cNvPr id="10" name="组合 9"/>
          <p:cNvGrpSpPr/>
          <p:nvPr/>
        </p:nvGrpSpPr>
        <p:grpSpPr>
          <a:xfrm>
            <a:off x="2186606" y="2160104"/>
            <a:ext cx="7414593" cy="2125823"/>
            <a:chOff x="2186606" y="2160104"/>
            <a:chExt cx="7414593" cy="2125823"/>
          </a:xfrm>
        </p:grpSpPr>
        <p:sp>
          <p:nvSpPr>
            <p:cNvPr id="11" name="文本框 10"/>
            <p:cNvSpPr txBox="1"/>
            <p:nvPr/>
          </p:nvSpPr>
          <p:spPr>
            <a:xfrm>
              <a:off x="2339007" y="2464737"/>
              <a:ext cx="2213113" cy="1568450"/>
            </a:xfrm>
            <a:prstGeom prst="rect">
              <a:avLst/>
            </a:prstGeom>
            <a:noFill/>
          </p:spPr>
          <p:txBody>
            <a:bodyPr wrap="square" rtlCol="0">
              <a:spAutoFit/>
            </a:bodyPr>
            <a:lstStyle/>
            <a:p>
              <a:pPr algn="ctr"/>
              <a:r>
                <a:rPr lang="en-US" altLang="zh-CN" sz="9600" b="1" dirty="0">
                  <a:solidFill>
                    <a:srgbClr val="FF0000"/>
                  </a:solidFill>
                  <a:latin typeface="Algerian" panose="04020705040A02060702" pitchFamily="82" charset="0"/>
                  <a:ea typeface="微软雅黑 Light" panose="020B0502040204020203" pitchFamily="34" charset="-122"/>
                </a:rPr>
                <a:t>05</a:t>
              </a:r>
            </a:p>
          </p:txBody>
        </p:sp>
        <p:sp>
          <p:nvSpPr>
            <p:cNvPr id="12" name="文本框 22"/>
            <p:cNvSpPr txBox="1">
              <a:spLocks noChangeArrowheads="1"/>
            </p:cNvSpPr>
            <p:nvPr/>
          </p:nvSpPr>
          <p:spPr bwMode="auto">
            <a:xfrm>
              <a:off x="4631632" y="2576565"/>
              <a:ext cx="3810572" cy="583565"/>
            </a:xfrm>
            <a:prstGeom prst="rect">
              <a:avLst/>
            </a:prstGeom>
            <a:noFill/>
            <a:ln>
              <a:noFill/>
            </a:ln>
          </p:spPr>
          <p:txBody>
            <a:bodyPr>
              <a:spAutoFit/>
            </a:bodyPr>
            <a:lstStyle>
              <a:lvl1pPr/>
              <a:lvl2pPr marL="742950" indent="-285750"/>
              <a:lvl3pPr/>
              <a:lvl4pPr/>
              <a:lvl5pPr/>
              <a:lvl6pPr/>
              <a:lvl7pPr/>
              <a:lvl8pPr/>
              <a:lvl9pPr/>
            </a:lstStyle>
            <a:p>
              <a:r>
                <a:rPr lang="zh-CN" altLang="en-US" sz="3200" dirty="0">
                  <a:latin typeface="汉仪夏日体W" charset="0"/>
                  <a:ea typeface="汉仪夏日体W" charset="0"/>
                </a:rPr>
                <a:t>问答与小结</a:t>
              </a:r>
            </a:p>
          </p:txBody>
        </p:sp>
        <p:sp>
          <p:nvSpPr>
            <p:cNvPr id="13" name="矩形 23"/>
            <p:cNvSpPr>
              <a:spLocks noChangeArrowheads="1"/>
            </p:cNvSpPr>
            <p:nvPr/>
          </p:nvSpPr>
          <p:spPr bwMode="auto">
            <a:xfrm>
              <a:off x="4631632" y="3199127"/>
              <a:ext cx="4565377" cy="414020"/>
            </a:xfrm>
            <a:prstGeom prst="rect">
              <a:avLst/>
            </a:prstGeom>
            <a:noFill/>
            <a:ln>
              <a:noFill/>
            </a:ln>
          </p:spPr>
          <p:txBody>
            <a:bodyPr wrap="square">
              <a:spAutoFit/>
            </a:bodyPr>
            <a:lstStyle/>
            <a:p>
              <a:pPr eaLnBrk="1" hangingPunct="1">
                <a:lnSpc>
                  <a:spcPct val="150000"/>
                </a:lnSpc>
              </a:pPr>
              <a:r>
                <a:rPr lang="zh-CN" altLang="en-US" sz="1400" dirty="0">
                  <a:latin typeface="微软雅黑 Light" panose="020B0502040204020203" pitchFamily="34" charset="-122"/>
                  <a:ea typeface="微软雅黑 Light" panose="020B0502040204020203" pitchFamily="34" charset="-122"/>
                </a:rPr>
                <a:t>小猫老板计算器的回顾</a:t>
              </a:r>
            </a:p>
          </p:txBody>
        </p:sp>
        <p:cxnSp>
          <p:nvCxnSpPr>
            <p:cNvPr id="14" name="直接连接符 13"/>
            <p:cNvCxnSpPr/>
            <p:nvPr/>
          </p:nvCxnSpPr>
          <p:spPr>
            <a:xfrm>
              <a:off x="4459354" y="2597090"/>
              <a:ext cx="0" cy="127237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半闭框 14"/>
            <p:cNvSpPr/>
            <p:nvPr/>
          </p:nvSpPr>
          <p:spPr>
            <a:xfrm>
              <a:off x="2186606" y="2160104"/>
              <a:ext cx="463826" cy="416461"/>
            </a:xfrm>
            <a:prstGeom prst="halfFrame">
              <a:avLst>
                <a:gd name="adj1" fmla="val 0"/>
                <a:gd name="adj2" fmla="val 0"/>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sp>
          <p:nvSpPr>
            <p:cNvPr id="16" name="半闭框 15"/>
            <p:cNvSpPr/>
            <p:nvPr/>
          </p:nvSpPr>
          <p:spPr>
            <a:xfrm rot="10800000">
              <a:off x="9137373" y="3869466"/>
              <a:ext cx="463826" cy="416461"/>
            </a:xfrm>
            <a:prstGeom prst="halfFrame">
              <a:avLst>
                <a:gd name="adj1" fmla="val 0"/>
                <a:gd name="adj2" fmla="val 0"/>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14" presetClass="entr" presetSubtype="10" fill="hold"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randombar(horizont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E5EDD6"/>
        </a:solidFill>
        <a:effectLst/>
      </p:bgPr>
    </p:bg>
    <p:spTree>
      <p:nvGrpSpPr>
        <p:cNvPr id="1" name=""/>
        <p:cNvGrpSpPr/>
        <p:nvPr/>
      </p:nvGrpSpPr>
      <p:grpSpPr>
        <a:xfrm>
          <a:off x="0" y="0"/>
          <a:ext cx="0" cy="0"/>
          <a:chOff x="0" y="0"/>
          <a:chExt cx="0" cy="0"/>
        </a:xfrm>
      </p:grpSpPr>
      <p:pic>
        <p:nvPicPr>
          <p:cNvPr id="8" name="图片 7" descr="24a99aa8_E792276_9a8b63f1"/>
          <p:cNvPicPr>
            <a:picLocks noChangeAspect="1"/>
          </p:cNvPicPr>
          <p:nvPr/>
        </p:nvPicPr>
        <p:blipFill>
          <a:blip r:embed="rId3"/>
          <a:srcRect l="19696" t="16654" r="15109" b="15796"/>
          <a:stretch>
            <a:fillRect/>
          </a:stretch>
        </p:blipFill>
        <p:spPr>
          <a:xfrm>
            <a:off x="10622915" y="0"/>
            <a:ext cx="1569085" cy="1626235"/>
          </a:xfrm>
          <a:prstGeom prst="rect">
            <a:avLst/>
          </a:prstGeom>
        </p:spPr>
      </p:pic>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问答与小结</a:t>
            </a:r>
          </a:p>
        </p:txBody>
      </p:sp>
      <p:grpSp>
        <p:nvGrpSpPr>
          <p:cNvPr id="9" name="组合 8"/>
          <p:cNvGrpSpPr/>
          <p:nvPr/>
        </p:nvGrpSpPr>
        <p:grpSpPr>
          <a:xfrm>
            <a:off x="525145" y="1258570"/>
            <a:ext cx="10373995" cy="5630545"/>
            <a:chOff x="470" y="1933"/>
            <a:chExt cx="16337" cy="8867"/>
          </a:xfrm>
        </p:grpSpPr>
        <p:pic>
          <p:nvPicPr>
            <p:cNvPr id="7" name="图片 6" descr="202202061644145981158132"/>
            <p:cNvPicPr>
              <a:picLocks noChangeAspect="1"/>
            </p:cNvPicPr>
            <p:nvPr/>
          </p:nvPicPr>
          <p:blipFill>
            <a:blip r:embed="rId4"/>
            <a:stretch>
              <a:fillRect/>
            </a:stretch>
          </p:blipFill>
          <p:spPr>
            <a:xfrm>
              <a:off x="2785" y="1933"/>
              <a:ext cx="14023" cy="7889"/>
            </a:xfrm>
            <a:prstGeom prst="rect">
              <a:avLst/>
            </a:prstGeom>
          </p:spPr>
        </p:pic>
        <p:pic>
          <p:nvPicPr>
            <p:cNvPr id="3" name="图片 2" descr="橘猫"/>
            <p:cNvPicPr>
              <a:picLocks noChangeAspect="1"/>
            </p:cNvPicPr>
            <p:nvPr/>
          </p:nvPicPr>
          <p:blipFill>
            <a:blip r:embed="rId5"/>
            <a:stretch>
              <a:fillRect/>
            </a:stretch>
          </p:blipFill>
          <p:spPr>
            <a:xfrm>
              <a:off x="470" y="7428"/>
              <a:ext cx="3962" cy="3372"/>
            </a:xfrm>
            <a:prstGeom prst="rect">
              <a:avLst/>
            </a:prstGeom>
          </p:spPr>
        </p:pic>
      </p:grpSp>
      <p:sp>
        <p:nvSpPr>
          <p:cNvPr id="10" name="文本框 9"/>
          <p:cNvSpPr txBox="1"/>
          <p:nvPr/>
        </p:nvSpPr>
        <p:spPr>
          <a:xfrm>
            <a:off x="3137535" y="1626235"/>
            <a:ext cx="7231380" cy="2213610"/>
          </a:xfrm>
          <a:prstGeom prst="rect">
            <a:avLst/>
          </a:prstGeom>
          <a:noFill/>
        </p:spPr>
        <p:txBody>
          <a:bodyPr wrap="square" rtlCol="0">
            <a:noAutofit/>
          </a:bodyPr>
          <a:lstStyle/>
          <a:p>
            <a:r>
              <a:rPr lang="en-US" altLang="zh-CN" sz="2400">
                <a:solidFill>
                  <a:schemeClr val="bg1"/>
                </a:solidFill>
                <a:latin typeface="华文中宋" panose="02010600040101010101" charset="-122"/>
                <a:ea typeface="华文中宋" panose="02010600040101010101" charset="-122"/>
                <a:cs typeface="华文中宋" panose="02010600040101010101" charset="-122"/>
              </a:rPr>
              <a:t>1. </a:t>
            </a:r>
            <a:r>
              <a:rPr lang="zh-CN" altLang="en-US" sz="2400">
                <a:solidFill>
                  <a:schemeClr val="bg1"/>
                </a:solidFill>
                <a:latin typeface="华文中宋" panose="02010600040101010101" charset="-122"/>
                <a:ea typeface="华文中宋" panose="02010600040101010101" charset="-122"/>
                <a:cs typeface="华文中宋" panose="02010600040101010101" charset="-122"/>
              </a:rPr>
              <a:t>魔法计算棒的主要作用是什么？</a:t>
            </a:r>
          </a:p>
          <a:p>
            <a:endParaRPr lang="zh-CN" altLang="en-US" sz="2400">
              <a:solidFill>
                <a:schemeClr val="bg1"/>
              </a:solidFill>
              <a:latin typeface="华文中宋" panose="02010600040101010101" charset="-122"/>
              <a:ea typeface="华文中宋" panose="02010600040101010101" charset="-122"/>
              <a:cs typeface="华文中宋" panose="02010600040101010101" charset="-122"/>
            </a:endParaRPr>
          </a:p>
          <a:p>
            <a:r>
              <a:rPr lang="en-US" altLang="zh-CN" sz="2400">
                <a:solidFill>
                  <a:schemeClr val="bg1"/>
                </a:solidFill>
                <a:latin typeface="华文中宋" panose="02010600040101010101" charset="-122"/>
                <a:ea typeface="华文中宋" panose="02010600040101010101" charset="-122"/>
                <a:cs typeface="华文中宋" panose="02010600040101010101" charset="-122"/>
              </a:rPr>
              <a:t>    </a:t>
            </a:r>
            <a:r>
              <a:rPr lang="zh-CN" altLang="en-US" sz="2400">
                <a:solidFill>
                  <a:schemeClr val="bg1"/>
                </a:solidFill>
                <a:latin typeface="华文中宋" panose="02010600040101010101" charset="-122"/>
                <a:ea typeface="华文中宋" panose="02010600040101010101" charset="-122"/>
                <a:cs typeface="华文中宋" panose="02010600040101010101" charset="-122"/>
              </a:rPr>
              <a:t>A. 煮魔法药水</a:t>
            </a:r>
          </a:p>
          <a:p>
            <a:r>
              <a:rPr lang="en-US" altLang="zh-CN" sz="2400">
                <a:solidFill>
                  <a:schemeClr val="bg1"/>
                </a:solidFill>
                <a:latin typeface="华文中宋" panose="02010600040101010101" charset="-122"/>
                <a:ea typeface="华文中宋" panose="02010600040101010101" charset="-122"/>
                <a:cs typeface="华文中宋" panose="02010600040101010101" charset="-122"/>
              </a:rPr>
              <a:t>    </a:t>
            </a:r>
            <a:r>
              <a:rPr lang="zh-CN" altLang="en-US" sz="2400">
                <a:solidFill>
                  <a:schemeClr val="bg1"/>
                </a:solidFill>
                <a:latin typeface="华文中宋" panose="02010600040101010101" charset="-122"/>
                <a:ea typeface="华文中宋" panose="02010600040101010101" charset="-122"/>
                <a:cs typeface="华文中宋" panose="02010600040101010101" charset="-122"/>
              </a:rPr>
              <a:t>B. 进行数字运算</a:t>
            </a:r>
          </a:p>
          <a:p>
            <a:r>
              <a:rPr lang="en-US" altLang="zh-CN" sz="2400">
                <a:solidFill>
                  <a:schemeClr val="bg1"/>
                </a:solidFill>
                <a:latin typeface="华文中宋" panose="02010600040101010101" charset="-122"/>
                <a:ea typeface="华文中宋" panose="02010600040101010101" charset="-122"/>
                <a:cs typeface="华文中宋" panose="02010600040101010101" charset="-122"/>
              </a:rPr>
              <a:t>    </a:t>
            </a:r>
            <a:r>
              <a:rPr lang="zh-CN" altLang="en-US" sz="2400">
                <a:solidFill>
                  <a:schemeClr val="bg1"/>
                </a:solidFill>
                <a:latin typeface="华文中宋" panose="02010600040101010101" charset="-122"/>
                <a:ea typeface="华文中宋" panose="02010600040101010101" charset="-122"/>
                <a:cs typeface="华文中宋" panose="02010600040101010101" charset="-122"/>
              </a:rPr>
              <a:t>C. 制造彩虹</a:t>
            </a:r>
          </a:p>
          <a:p>
            <a:endParaRPr lang="zh-CN" altLang="en-US" sz="2400">
              <a:solidFill>
                <a:schemeClr val="bg1"/>
              </a:solidFill>
              <a:latin typeface="华文中宋" panose="02010600040101010101" charset="-122"/>
              <a:ea typeface="华文中宋" panose="02010600040101010101" charset="-122"/>
              <a:cs typeface="华文中宋" panose="02010600040101010101" charset="-122"/>
            </a:endParaRPr>
          </a:p>
          <a:p>
            <a:endParaRPr lang="zh-CN" altLang="en-US" sz="2400">
              <a:solidFill>
                <a:schemeClr val="bg1"/>
              </a:solidFill>
              <a:latin typeface="华文中宋" panose="02010600040101010101" charset="-122"/>
              <a:ea typeface="华文中宋" panose="02010600040101010101" charset="-122"/>
              <a:cs typeface="华文中宋" panose="02010600040101010101" charset="-122"/>
            </a:endParaRPr>
          </a:p>
        </p:txBody>
      </p:sp>
      <p:sp>
        <p:nvSpPr>
          <p:cNvPr id="11" name="文本框 10"/>
          <p:cNvSpPr txBox="1"/>
          <p:nvPr/>
        </p:nvSpPr>
        <p:spPr>
          <a:xfrm>
            <a:off x="3137535" y="3767455"/>
            <a:ext cx="7762240" cy="2306955"/>
          </a:xfrm>
          <a:prstGeom prst="rect">
            <a:avLst/>
          </a:prstGeom>
          <a:noFill/>
        </p:spPr>
        <p:txBody>
          <a:bodyPr wrap="square" rtlCol="0">
            <a:spAutoFit/>
          </a:bodyPr>
          <a:lstStyle/>
          <a:p>
            <a:r>
              <a:rPr lang="en-US" altLang="zh-CN" sz="2400">
                <a:solidFill>
                  <a:schemeClr val="bg1"/>
                </a:solidFill>
                <a:latin typeface="华文中宋" panose="02010600040101010101" charset="-122"/>
                <a:ea typeface="华文中宋" panose="02010600040101010101" charset="-122"/>
                <a:cs typeface="华文中宋" panose="02010600040101010101" charset="-122"/>
                <a:sym typeface="+mn-ea"/>
              </a:rPr>
              <a:t>2. </a:t>
            </a:r>
            <a:r>
              <a:rPr lang="zh-CN" altLang="en-US" sz="2400">
                <a:solidFill>
                  <a:schemeClr val="bg1"/>
                </a:solidFill>
                <a:latin typeface="华文中宋" panose="02010600040101010101" charset="-122"/>
                <a:ea typeface="华文中宋" panose="02010600040101010101" charset="-122"/>
                <a:cs typeface="华文中宋" panose="02010600040101010101" charset="-122"/>
                <a:sym typeface="+mn-ea"/>
              </a:rPr>
              <a:t>在除法运算中，如果第二个数字是0，应该怎么办？</a:t>
            </a:r>
            <a:endParaRPr lang="zh-CN" altLang="en-US" sz="2400">
              <a:solidFill>
                <a:schemeClr val="bg1"/>
              </a:solidFill>
              <a:latin typeface="华文中宋" panose="02010600040101010101" charset="-122"/>
              <a:ea typeface="华文中宋" panose="02010600040101010101" charset="-122"/>
              <a:cs typeface="华文中宋" panose="02010600040101010101" charset="-122"/>
            </a:endParaRPr>
          </a:p>
          <a:p>
            <a:endParaRPr lang="zh-CN" altLang="en-US" sz="2400">
              <a:solidFill>
                <a:schemeClr val="bg1"/>
              </a:solidFill>
              <a:latin typeface="华文中宋" panose="02010600040101010101" charset="-122"/>
              <a:ea typeface="华文中宋" panose="02010600040101010101" charset="-122"/>
              <a:cs typeface="华文中宋" panose="02010600040101010101" charset="-122"/>
            </a:endParaRPr>
          </a:p>
          <a:p>
            <a:r>
              <a:rPr lang="en-US" altLang="zh-CN" sz="2400">
                <a:solidFill>
                  <a:schemeClr val="bg1"/>
                </a:solidFill>
                <a:latin typeface="华文中宋" panose="02010600040101010101" charset="-122"/>
                <a:ea typeface="华文中宋" panose="02010600040101010101" charset="-122"/>
                <a:cs typeface="华文中宋" panose="02010600040101010101" charset="-122"/>
                <a:sym typeface="+mn-ea"/>
              </a:rPr>
              <a:t>    </a:t>
            </a:r>
            <a:r>
              <a:rPr lang="zh-CN" altLang="en-US" sz="2400">
                <a:solidFill>
                  <a:schemeClr val="bg1"/>
                </a:solidFill>
                <a:latin typeface="华文中宋" panose="02010600040101010101" charset="-122"/>
                <a:ea typeface="华文中宋" panose="02010600040101010101" charset="-122"/>
                <a:cs typeface="华文中宋" panose="02010600040101010101" charset="-122"/>
                <a:sym typeface="+mn-ea"/>
              </a:rPr>
              <a:t>A. 继续计算，不用担心</a:t>
            </a:r>
            <a:endParaRPr lang="zh-CN" altLang="en-US" sz="2400">
              <a:solidFill>
                <a:schemeClr val="bg1"/>
              </a:solidFill>
              <a:latin typeface="华文中宋" panose="02010600040101010101" charset="-122"/>
              <a:ea typeface="华文中宋" panose="02010600040101010101" charset="-122"/>
              <a:cs typeface="华文中宋" panose="02010600040101010101" charset="-122"/>
            </a:endParaRPr>
          </a:p>
          <a:p>
            <a:r>
              <a:rPr lang="en-US" altLang="zh-CN" sz="2400">
                <a:solidFill>
                  <a:schemeClr val="bg1"/>
                </a:solidFill>
                <a:latin typeface="华文中宋" panose="02010600040101010101" charset="-122"/>
                <a:ea typeface="华文中宋" panose="02010600040101010101" charset="-122"/>
                <a:cs typeface="华文中宋" panose="02010600040101010101" charset="-122"/>
                <a:sym typeface="+mn-ea"/>
              </a:rPr>
              <a:t>    </a:t>
            </a:r>
            <a:r>
              <a:rPr lang="zh-CN" altLang="en-US" sz="2400">
                <a:solidFill>
                  <a:schemeClr val="bg1"/>
                </a:solidFill>
                <a:latin typeface="华文中宋" panose="02010600040101010101" charset="-122"/>
                <a:ea typeface="华文中宋" panose="02010600040101010101" charset="-122"/>
                <a:cs typeface="华文中宋" panose="02010600040101010101" charset="-122"/>
                <a:sym typeface="+mn-ea"/>
              </a:rPr>
              <a:t>B. 喵~ 不管，让计算魔法解决</a:t>
            </a:r>
            <a:endParaRPr lang="zh-CN" altLang="en-US" sz="2400">
              <a:solidFill>
                <a:schemeClr val="bg1"/>
              </a:solidFill>
              <a:latin typeface="华文中宋" panose="02010600040101010101" charset="-122"/>
              <a:ea typeface="华文中宋" panose="02010600040101010101" charset="-122"/>
              <a:cs typeface="华文中宋" panose="02010600040101010101" charset="-122"/>
            </a:endParaRPr>
          </a:p>
          <a:p>
            <a:r>
              <a:rPr lang="en-US" altLang="zh-CN" sz="2400">
                <a:solidFill>
                  <a:schemeClr val="bg1"/>
                </a:solidFill>
                <a:latin typeface="华文中宋" panose="02010600040101010101" charset="-122"/>
                <a:ea typeface="华文中宋" panose="02010600040101010101" charset="-122"/>
                <a:cs typeface="华文中宋" panose="02010600040101010101" charset="-122"/>
                <a:sym typeface="+mn-ea"/>
              </a:rPr>
              <a:t>    </a:t>
            </a:r>
            <a:r>
              <a:rPr lang="zh-CN" altLang="en-US" sz="2400">
                <a:solidFill>
                  <a:schemeClr val="bg1"/>
                </a:solidFill>
                <a:latin typeface="华文中宋" panose="02010600040101010101" charset="-122"/>
                <a:ea typeface="华文中宋" panose="02010600040101010101" charset="-122"/>
                <a:cs typeface="华文中宋" panose="02010600040101010101" charset="-122"/>
                <a:sym typeface="+mn-ea"/>
              </a:rPr>
              <a:t>C. 小心使用，确保第二个数字不为0</a:t>
            </a:r>
            <a:endParaRPr lang="zh-CN" altLang="en-US" sz="2400">
              <a:solidFill>
                <a:schemeClr val="bg1"/>
              </a:solidFill>
              <a:latin typeface="华文中宋" panose="02010600040101010101" charset="-122"/>
              <a:ea typeface="华文中宋" panose="02010600040101010101" charset="-122"/>
              <a:cs typeface="华文中宋" panose="02010600040101010101" charset="-122"/>
            </a:endParaRPr>
          </a:p>
          <a:p>
            <a:endParaRPr lang="zh-CN" altLang="en-US" sz="2400"/>
          </a:p>
        </p:txBody>
      </p:sp>
      <p:pic>
        <p:nvPicPr>
          <p:cNvPr id="2" name="图片 1" descr="对勾"/>
          <p:cNvPicPr>
            <a:picLocks noChangeAspect="1"/>
          </p:cNvPicPr>
          <p:nvPr/>
        </p:nvPicPr>
        <p:blipFill>
          <a:blip r:embed="rId6"/>
          <a:stretch>
            <a:fillRect/>
          </a:stretch>
        </p:blipFill>
        <p:spPr>
          <a:xfrm>
            <a:off x="3401695" y="2584450"/>
            <a:ext cx="844550" cy="844550"/>
          </a:xfrm>
          <a:prstGeom prst="rect">
            <a:avLst/>
          </a:prstGeom>
        </p:spPr>
      </p:pic>
      <p:pic>
        <p:nvPicPr>
          <p:cNvPr id="4" name="图片 3" descr="对勾"/>
          <p:cNvPicPr>
            <a:picLocks noChangeAspect="1"/>
          </p:cNvPicPr>
          <p:nvPr/>
        </p:nvPicPr>
        <p:blipFill>
          <a:blip r:embed="rId6"/>
          <a:stretch>
            <a:fillRect/>
          </a:stretch>
        </p:blipFill>
        <p:spPr>
          <a:xfrm>
            <a:off x="3401695" y="5142230"/>
            <a:ext cx="844550" cy="8445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11" grpId="0"/>
      <p:bldP spid="11" grpId="1"/>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E5EDD6"/>
        </a:solidFill>
        <a:effectLst/>
      </p:bgPr>
    </p:bg>
    <p:spTree>
      <p:nvGrpSpPr>
        <p:cNvPr id="1" name=""/>
        <p:cNvGrpSpPr/>
        <p:nvPr/>
      </p:nvGrpSpPr>
      <p:grpSpPr>
        <a:xfrm>
          <a:off x="0" y="0"/>
          <a:ext cx="0" cy="0"/>
          <a:chOff x="0" y="0"/>
          <a:chExt cx="0" cy="0"/>
        </a:xfrm>
      </p:grpSpPr>
      <p:pic>
        <p:nvPicPr>
          <p:cNvPr id="8" name="图片 7" descr="24a99aa8_E792276_9a8b63f1"/>
          <p:cNvPicPr>
            <a:picLocks noChangeAspect="1"/>
          </p:cNvPicPr>
          <p:nvPr/>
        </p:nvPicPr>
        <p:blipFill>
          <a:blip r:embed="rId3"/>
          <a:srcRect l="19696" t="16654" r="15109" b="15796"/>
          <a:stretch>
            <a:fillRect/>
          </a:stretch>
        </p:blipFill>
        <p:spPr>
          <a:xfrm>
            <a:off x="10622915" y="0"/>
            <a:ext cx="1569085" cy="1626235"/>
          </a:xfrm>
          <a:prstGeom prst="rect">
            <a:avLst/>
          </a:prstGeom>
        </p:spPr>
      </p:pic>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问答与小结</a:t>
            </a:r>
          </a:p>
        </p:txBody>
      </p:sp>
      <p:grpSp>
        <p:nvGrpSpPr>
          <p:cNvPr id="9" name="组合 8"/>
          <p:cNvGrpSpPr/>
          <p:nvPr/>
        </p:nvGrpSpPr>
        <p:grpSpPr>
          <a:xfrm>
            <a:off x="525145" y="1258570"/>
            <a:ext cx="10373995" cy="5630545"/>
            <a:chOff x="470" y="1933"/>
            <a:chExt cx="16337" cy="8867"/>
          </a:xfrm>
        </p:grpSpPr>
        <p:pic>
          <p:nvPicPr>
            <p:cNvPr id="7" name="图片 6" descr="202202061644145981158132"/>
            <p:cNvPicPr>
              <a:picLocks noChangeAspect="1"/>
            </p:cNvPicPr>
            <p:nvPr/>
          </p:nvPicPr>
          <p:blipFill>
            <a:blip r:embed="rId4"/>
            <a:stretch>
              <a:fillRect/>
            </a:stretch>
          </p:blipFill>
          <p:spPr>
            <a:xfrm>
              <a:off x="2785" y="1933"/>
              <a:ext cx="14023" cy="7889"/>
            </a:xfrm>
            <a:prstGeom prst="rect">
              <a:avLst/>
            </a:prstGeom>
          </p:spPr>
        </p:pic>
        <p:pic>
          <p:nvPicPr>
            <p:cNvPr id="3" name="图片 2" descr="橘猫"/>
            <p:cNvPicPr>
              <a:picLocks noChangeAspect="1"/>
            </p:cNvPicPr>
            <p:nvPr/>
          </p:nvPicPr>
          <p:blipFill>
            <a:blip r:embed="rId5"/>
            <a:stretch>
              <a:fillRect/>
            </a:stretch>
          </p:blipFill>
          <p:spPr>
            <a:xfrm>
              <a:off x="470" y="7428"/>
              <a:ext cx="3962" cy="3372"/>
            </a:xfrm>
            <a:prstGeom prst="rect">
              <a:avLst/>
            </a:prstGeom>
          </p:spPr>
        </p:pic>
      </p:grpSp>
      <p:sp>
        <p:nvSpPr>
          <p:cNvPr id="2" name="文本框 1"/>
          <p:cNvSpPr txBox="1"/>
          <p:nvPr/>
        </p:nvSpPr>
        <p:spPr>
          <a:xfrm>
            <a:off x="2909570" y="1804670"/>
            <a:ext cx="7150100" cy="1289050"/>
          </a:xfrm>
          <a:prstGeom prst="rect">
            <a:avLst/>
          </a:prstGeom>
          <a:noFill/>
        </p:spPr>
        <p:txBody>
          <a:bodyPr wrap="square" rtlCol="0">
            <a:noAutofit/>
          </a:bodyPr>
          <a:lstStyle/>
          <a:p>
            <a:r>
              <a:rPr lang="en-US" altLang="zh-CN" sz="3200">
                <a:solidFill>
                  <a:schemeClr val="bg1"/>
                </a:solidFill>
                <a:latin typeface="华文中宋" panose="02010600040101010101" charset="-122"/>
                <a:ea typeface="华文中宋" panose="02010600040101010101" charset="-122"/>
                <a:cs typeface="华文中宋" panose="02010600040101010101" charset="-122"/>
              </a:rPr>
              <a:t>3. </a:t>
            </a:r>
            <a:r>
              <a:rPr lang="zh-CN" altLang="en-US" sz="3200">
                <a:solidFill>
                  <a:schemeClr val="bg1"/>
                </a:solidFill>
                <a:latin typeface="华文中宋" panose="02010600040101010101" charset="-122"/>
                <a:ea typeface="华文中宋" panose="02010600040101010101" charset="-122"/>
                <a:cs typeface="华文中宋" panose="02010600040101010101" charset="-122"/>
              </a:rPr>
              <a:t>整数和浮点数在除法运算上的有区别。</a:t>
            </a:r>
          </a:p>
          <a:p>
            <a:endParaRPr lang="zh-CN" altLang="en-US" sz="3200">
              <a:solidFill>
                <a:schemeClr val="bg1"/>
              </a:solidFill>
              <a:latin typeface="华文中宋" panose="02010600040101010101" charset="-122"/>
              <a:ea typeface="华文中宋" panose="02010600040101010101" charset="-122"/>
              <a:cs typeface="华文中宋" panose="02010600040101010101" charset="-122"/>
            </a:endParaRPr>
          </a:p>
          <a:p>
            <a:endParaRPr lang="zh-CN" altLang="en-US" sz="3200">
              <a:solidFill>
                <a:schemeClr val="bg1"/>
              </a:solidFill>
              <a:latin typeface="华文中宋" panose="02010600040101010101" charset="-122"/>
              <a:ea typeface="华文中宋" panose="02010600040101010101" charset="-122"/>
              <a:cs typeface="华文中宋" panose="02010600040101010101" charset="-122"/>
            </a:endParaRPr>
          </a:p>
          <a:p>
            <a:endParaRPr lang="zh-CN" altLang="en-US" sz="3200">
              <a:solidFill>
                <a:schemeClr val="bg1"/>
              </a:solidFill>
              <a:latin typeface="华文中宋" panose="02010600040101010101" charset="-122"/>
              <a:ea typeface="华文中宋" panose="02010600040101010101" charset="-122"/>
              <a:cs typeface="华文中宋" panose="02010600040101010101" charset="-122"/>
            </a:endParaRPr>
          </a:p>
          <a:p>
            <a:endParaRPr lang="zh-CN" altLang="en-US" sz="3200">
              <a:solidFill>
                <a:schemeClr val="bg1"/>
              </a:solidFill>
              <a:latin typeface="华文中宋" panose="02010600040101010101" charset="-122"/>
              <a:ea typeface="华文中宋" panose="02010600040101010101" charset="-122"/>
              <a:cs typeface="华文中宋" panose="02010600040101010101" charset="-122"/>
            </a:endParaRPr>
          </a:p>
        </p:txBody>
      </p:sp>
      <p:sp>
        <p:nvSpPr>
          <p:cNvPr id="4" name="文本框 3"/>
          <p:cNvSpPr txBox="1"/>
          <p:nvPr/>
        </p:nvSpPr>
        <p:spPr>
          <a:xfrm>
            <a:off x="2909570" y="4027170"/>
            <a:ext cx="7078345" cy="1568450"/>
          </a:xfrm>
          <a:prstGeom prst="rect">
            <a:avLst/>
          </a:prstGeom>
          <a:noFill/>
        </p:spPr>
        <p:txBody>
          <a:bodyPr wrap="square" rtlCol="0">
            <a:spAutoFit/>
          </a:bodyPr>
          <a:lstStyle/>
          <a:p>
            <a:r>
              <a:rPr lang="en-US" altLang="zh-CN" sz="3200">
                <a:solidFill>
                  <a:schemeClr val="bg1"/>
                </a:solidFill>
                <a:latin typeface="华文中宋" panose="02010600040101010101" charset="-122"/>
                <a:ea typeface="华文中宋" panose="02010600040101010101" charset="-122"/>
                <a:cs typeface="华文中宋" panose="02010600040101010101" charset="-122"/>
                <a:sym typeface="+mn-ea"/>
              </a:rPr>
              <a:t>4. </a:t>
            </a:r>
            <a:r>
              <a:rPr lang="zh-CN" altLang="en-US" sz="3200">
                <a:solidFill>
                  <a:schemeClr val="bg1"/>
                </a:solidFill>
                <a:latin typeface="华文中宋" panose="02010600040101010101" charset="-122"/>
                <a:ea typeface="华文中宋" panose="02010600040101010101" charset="-122"/>
                <a:cs typeface="华文中宋" panose="02010600040101010101" charset="-122"/>
                <a:sym typeface="+mn-ea"/>
              </a:rPr>
              <a:t>使用const修饰符创建的数字可以被修改。</a:t>
            </a:r>
            <a:endParaRPr lang="zh-CN" altLang="en-US" sz="3200">
              <a:solidFill>
                <a:schemeClr val="bg1"/>
              </a:solidFill>
              <a:latin typeface="华文中宋" panose="02010600040101010101" charset="-122"/>
              <a:ea typeface="华文中宋" panose="02010600040101010101" charset="-122"/>
              <a:cs typeface="华文中宋" panose="02010600040101010101" charset="-122"/>
            </a:endParaRPr>
          </a:p>
          <a:p>
            <a:endParaRPr lang="zh-CN" altLang="en-US" sz="3200"/>
          </a:p>
        </p:txBody>
      </p:sp>
      <p:pic>
        <p:nvPicPr>
          <p:cNvPr id="5" name="图片 4" descr="对勾"/>
          <p:cNvPicPr>
            <a:picLocks noChangeAspect="1"/>
          </p:cNvPicPr>
          <p:nvPr/>
        </p:nvPicPr>
        <p:blipFill>
          <a:blip r:embed="rId6"/>
          <a:stretch>
            <a:fillRect/>
          </a:stretch>
        </p:blipFill>
        <p:spPr>
          <a:xfrm>
            <a:off x="4725670" y="2584450"/>
            <a:ext cx="844550" cy="844550"/>
          </a:xfrm>
          <a:prstGeom prst="rect">
            <a:avLst/>
          </a:prstGeom>
        </p:spPr>
      </p:pic>
      <p:pic>
        <p:nvPicPr>
          <p:cNvPr id="6" name="图片 5" descr="错误"/>
          <p:cNvPicPr>
            <a:picLocks noChangeAspect="1"/>
          </p:cNvPicPr>
          <p:nvPr/>
        </p:nvPicPr>
        <p:blipFill>
          <a:blip r:embed="rId7"/>
          <a:stretch>
            <a:fillRect/>
          </a:stretch>
        </p:blipFill>
        <p:spPr>
          <a:xfrm>
            <a:off x="4725670" y="4817745"/>
            <a:ext cx="678815" cy="6788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fill="hold"/>
                                        <p:tgtEl>
                                          <p:spTgt spid="6"/>
                                        </p:tgtEl>
                                        <p:attrNameLst>
                                          <p:attrName>ppt_x</p:attrName>
                                        </p:attrNameLst>
                                      </p:cBhvr>
                                      <p:tavLst>
                                        <p:tav tm="0">
                                          <p:val>
                                            <p:strVal val="#ppt_x"/>
                                          </p:val>
                                        </p:tav>
                                        <p:tav tm="100000">
                                          <p:val>
                                            <p:strVal val="#ppt_x"/>
                                          </p:val>
                                        </p:tav>
                                      </p:tavLst>
                                    </p:anim>
                                    <p:anim calcmode="lin" valueType="num">
                                      <p:cBhvr additive="base">
                                        <p:cTn id="2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4" grpId="0"/>
      <p:bldP spid="4" grpId="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E5EDD6"/>
        </a:solidFill>
        <a:effectLst/>
      </p:bgPr>
    </p:bg>
    <p:spTree>
      <p:nvGrpSpPr>
        <p:cNvPr id="1" name=""/>
        <p:cNvGrpSpPr/>
        <p:nvPr/>
      </p:nvGrpSpPr>
      <p:grpSpPr>
        <a:xfrm>
          <a:off x="0" y="0"/>
          <a:ext cx="0" cy="0"/>
          <a:chOff x="0" y="0"/>
          <a:chExt cx="0" cy="0"/>
        </a:xfrm>
      </p:grpSpPr>
      <p:pic>
        <p:nvPicPr>
          <p:cNvPr id="8" name="图片 7" descr="24a99aa8_E792276_9a8b63f1"/>
          <p:cNvPicPr>
            <a:picLocks noChangeAspect="1"/>
          </p:cNvPicPr>
          <p:nvPr/>
        </p:nvPicPr>
        <p:blipFill>
          <a:blip r:embed="rId3"/>
          <a:srcRect l="19696" t="16654" r="15109" b="15796"/>
          <a:stretch>
            <a:fillRect/>
          </a:stretch>
        </p:blipFill>
        <p:spPr>
          <a:xfrm>
            <a:off x="10622915" y="0"/>
            <a:ext cx="1569085" cy="1626235"/>
          </a:xfrm>
          <a:prstGeom prst="rect">
            <a:avLst/>
          </a:prstGeom>
        </p:spPr>
      </p:pic>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问答与小结</a:t>
            </a:r>
          </a:p>
        </p:txBody>
      </p:sp>
      <p:grpSp>
        <p:nvGrpSpPr>
          <p:cNvPr id="9" name="组合 8"/>
          <p:cNvGrpSpPr/>
          <p:nvPr/>
        </p:nvGrpSpPr>
        <p:grpSpPr>
          <a:xfrm>
            <a:off x="525145" y="1258570"/>
            <a:ext cx="10373995" cy="5630545"/>
            <a:chOff x="470" y="1933"/>
            <a:chExt cx="16337" cy="8867"/>
          </a:xfrm>
        </p:grpSpPr>
        <p:pic>
          <p:nvPicPr>
            <p:cNvPr id="7" name="图片 6" descr="202202061644145981158132"/>
            <p:cNvPicPr>
              <a:picLocks noChangeAspect="1"/>
            </p:cNvPicPr>
            <p:nvPr/>
          </p:nvPicPr>
          <p:blipFill>
            <a:blip r:embed="rId4"/>
            <a:stretch>
              <a:fillRect/>
            </a:stretch>
          </p:blipFill>
          <p:spPr>
            <a:xfrm>
              <a:off x="2785" y="1933"/>
              <a:ext cx="14023" cy="7889"/>
            </a:xfrm>
            <a:prstGeom prst="rect">
              <a:avLst/>
            </a:prstGeom>
          </p:spPr>
        </p:pic>
        <p:pic>
          <p:nvPicPr>
            <p:cNvPr id="3" name="图片 2" descr="橘猫"/>
            <p:cNvPicPr>
              <a:picLocks noChangeAspect="1"/>
            </p:cNvPicPr>
            <p:nvPr/>
          </p:nvPicPr>
          <p:blipFill>
            <a:blip r:embed="rId5"/>
            <a:stretch>
              <a:fillRect/>
            </a:stretch>
          </p:blipFill>
          <p:spPr>
            <a:xfrm>
              <a:off x="470" y="7428"/>
              <a:ext cx="3962" cy="3372"/>
            </a:xfrm>
            <a:prstGeom prst="rect">
              <a:avLst/>
            </a:prstGeom>
          </p:spPr>
        </p:pic>
      </p:grpSp>
      <p:sp>
        <p:nvSpPr>
          <p:cNvPr id="5" name="文本框 4"/>
          <p:cNvSpPr txBox="1"/>
          <p:nvPr/>
        </p:nvSpPr>
        <p:spPr>
          <a:xfrm>
            <a:off x="2952115" y="1876425"/>
            <a:ext cx="7150100" cy="3380105"/>
          </a:xfrm>
          <a:prstGeom prst="rect">
            <a:avLst/>
          </a:prstGeom>
          <a:noFill/>
        </p:spPr>
        <p:txBody>
          <a:bodyPr wrap="square" rtlCol="0">
            <a:noAutofit/>
          </a:bodyPr>
          <a:lstStyle/>
          <a:p>
            <a:r>
              <a:rPr lang="en-US" altLang="zh-CN" sz="3200">
                <a:solidFill>
                  <a:schemeClr val="bg1"/>
                </a:solidFill>
                <a:latin typeface="华文中宋" panose="02010600040101010101" charset="-122"/>
                <a:ea typeface="华文中宋" panose="02010600040101010101" charset="-122"/>
                <a:cs typeface="华文中宋" panose="02010600040101010101" charset="-122"/>
              </a:rPr>
              <a:t>5. </a:t>
            </a:r>
            <a:r>
              <a:rPr lang="zh-CN" altLang="en-US" sz="3200">
                <a:solidFill>
                  <a:schemeClr val="bg1"/>
                </a:solidFill>
                <a:latin typeface="华文中宋" panose="02010600040101010101" charset="-122"/>
                <a:ea typeface="华文中宋" panose="02010600040101010101" charset="-122"/>
                <a:cs typeface="华文中宋" panose="02010600040101010101" charset="-122"/>
              </a:rPr>
              <a:t>static修饰符在数字上的魔法作用是什么呢？用自己的话说说吧！</a:t>
            </a:r>
          </a:p>
        </p:txBody>
      </p:sp>
      <p:sp>
        <p:nvSpPr>
          <p:cNvPr id="2" name="文本框 1"/>
          <p:cNvSpPr txBox="1"/>
          <p:nvPr/>
        </p:nvSpPr>
        <p:spPr>
          <a:xfrm>
            <a:off x="2952115" y="3409315"/>
            <a:ext cx="5998845" cy="1568450"/>
          </a:xfrm>
          <a:prstGeom prst="rect">
            <a:avLst/>
          </a:prstGeom>
          <a:noFill/>
        </p:spPr>
        <p:txBody>
          <a:bodyPr wrap="square" rtlCol="0">
            <a:spAutoFit/>
          </a:bodyPr>
          <a:lstStyle/>
          <a:p>
            <a:r>
              <a:rPr lang="zh-CN" altLang="en-US" sz="2400">
                <a:solidFill>
                  <a:schemeClr val="bg1"/>
                </a:solidFill>
                <a:latin typeface="+mn-ea"/>
                <a:cs typeface="+mn-ea"/>
                <a:sym typeface="+mn-ea"/>
              </a:rPr>
              <a:t>static修饰符可以让数字在函数调用之间保持其值。 它为数字增加了一种特殊的魔法，使得它们在计算的舞台上保持独特的效果。</a:t>
            </a:r>
            <a:endParaRPr lang="zh-CN" altLang="en-US" sz="2400">
              <a:solidFill>
                <a:schemeClr val="bg1"/>
              </a:solidFill>
              <a:latin typeface="+mn-ea"/>
              <a:cs typeface="+mn-ea"/>
            </a:endParaRPr>
          </a:p>
          <a:p>
            <a:endParaRPr lang="zh-CN" altLang="en-US" sz="2400">
              <a:solidFill>
                <a:schemeClr val="bg1"/>
              </a:solidFill>
              <a:latin typeface="+mn-ea"/>
              <a:cs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2" grpId="0"/>
      <p:bldP spid="2" grpId="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E5EDD6"/>
        </a:solidFill>
        <a:effectLst/>
      </p:bgPr>
    </p:bg>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问答与小结</a:t>
            </a:r>
          </a:p>
        </p:txBody>
      </p:sp>
      <p:pic>
        <p:nvPicPr>
          <p:cNvPr id="2" name="图片 1" descr="R-C (2)"/>
          <p:cNvPicPr>
            <a:picLocks noChangeAspect="1"/>
          </p:cNvPicPr>
          <p:nvPr/>
        </p:nvPicPr>
        <p:blipFill>
          <a:blip r:embed="rId10"/>
          <a:srcRect t="23639" b="3497"/>
          <a:stretch>
            <a:fillRect/>
          </a:stretch>
        </p:blipFill>
        <p:spPr>
          <a:xfrm>
            <a:off x="9087485" y="3841750"/>
            <a:ext cx="3104515" cy="3016250"/>
          </a:xfrm>
          <a:prstGeom prst="rect">
            <a:avLst/>
          </a:prstGeom>
        </p:spPr>
      </p:pic>
      <p:sp>
        <p:nvSpPr>
          <p:cNvPr id="4" name="文本框 3"/>
          <p:cNvSpPr txBox="1"/>
          <p:nvPr>
            <p:custDataLst>
              <p:tags r:id="rId1"/>
            </p:custDataLst>
          </p:nvPr>
        </p:nvSpPr>
        <p:spPr>
          <a:xfrm>
            <a:off x="150809" y="3572182"/>
            <a:ext cx="2055181" cy="1383665"/>
          </a:xfrm>
          <a:prstGeom prst="rect">
            <a:avLst/>
          </a:prstGeom>
          <a:noFill/>
        </p:spPr>
        <p:txBody>
          <a:bodyPr wrap="square" rtlCol="0">
            <a:spAutoFit/>
          </a:bodyPr>
          <a:lstStyle/>
          <a:p>
            <a:pPr algn="ctr"/>
            <a:r>
              <a:rPr lang="zh-CN" altLang="en-US" sz="2800" dirty="0">
                <a:latin typeface="华文中宋" panose="02010600040101010101" charset="-122"/>
                <a:ea typeface="华文中宋" panose="02010600040101010101" charset="-122"/>
              </a:rPr>
              <a:t>我们学习了基本数据类型</a:t>
            </a:r>
          </a:p>
        </p:txBody>
      </p:sp>
      <p:sp>
        <p:nvSpPr>
          <p:cNvPr id="6" name="文本框 5"/>
          <p:cNvSpPr txBox="1"/>
          <p:nvPr>
            <p:custDataLst>
              <p:tags r:id="rId2"/>
            </p:custDataLst>
          </p:nvPr>
        </p:nvSpPr>
        <p:spPr>
          <a:xfrm>
            <a:off x="2532060" y="2445570"/>
            <a:ext cx="2712405" cy="829945"/>
          </a:xfrm>
          <a:prstGeom prst="rect">
            <a:avLst/>
          </a:prstGeom>
          <a:noFill/>
        </p:spPr>
        <p:txBody>
          <a:bodyPr wrap="square" rtlCol="0">
            <a:spAutoFit/>
          </a:bodyPr>
          <a:lstStyle/>
          <a:p>
            <a:r>
              <a:rPr lang="en-US" altLang="zh-CN" sz="2400" dirty="0">
                <a:latin typeface="华文中宋" panose="02010600040101010101" charset="-122"/>
                <a:ea typeface="华文中宋" panose="02010600040101010101" charset="-122"/>
              </a:rPr>
              <a:t>c++</a:t>
            </a:r>
            <a:r>
              <a:rPr lang="zh-CN" altLang="en-US" sz="2400" dirty="0">
                <a:latin typeface="华文中宋" panose="02010600040101010101" charset="-122"/>
                <a:ea typeface="华文中宋" panose="02010600040101010101" charset="-122"/>
              </a:rPr>
              <a:t>基础知识及基本数据类型</a:t>
            </a:r>
          </a:p>
        </p:txBody>
      </p:sp>
      <p:sp>
        <p:nvSpPr>
          <p:cNvPr id="10" name="文本框 9"/>
          <p:cNvSpPr txBox="1"/>
          <p:nvPr>
            <p:custDataLst>
              <p:tags r:id="rId3"/>
            </p:custDataLst>
          </p:nvPr>
        </p:nvSpPr>
        <p:spPr>
          <a:xfrm>
            <a:off x="2568223" y="5017320"/>
            <a:ext cx="2712405" cy="460375"/>
          </a:xfrm>
          <a:prstGeom prst="rect">
            <a:avLst/>
          </a:prstGeom>
          <a:noFill/>
        </p:spPr>
        <p:txBody>
          <a:bodyPr wrap="square" rtlCol="0">
            <a:spAutoFit/>
          </a:bodyPr>
          <a:lstStyle/>
          <a:p>
            <a:r>
              <a:rPr lang="zh-CN" altLang="en-US" sz="2400" dirty="0">
                <a:latin typeface="华文中宋" panose="02010600040101010101" charset="-122"/>
                <a:ea typeface="华文中宋" panose="02010600040101010101" charset="-122"/>
              </a:rPr>
              <a:t>制作简易计算器</a:t>
            </a:r>
          </a:p>
        </p:txBody>
      </p:sp>
      <p:grpSp>
        <p:nvGrpSpPr>
          <p:cNvPr id="12" name="组合 11"/>
          <p:cNvGrpSpPr/>
          <p:nvPr/>
        </p:nvGrpSpPr>
        <p:grpSpPr>
          <a:xfrm>
            <a:off x="5160010" y="1793875"/>
            <a:ext cx="4916170" cy="2555240"/>
            <a:chOff x="9720" y="3021"/>
            <a:chExt cx="7742" cy="4024"/>
          </a:xfrm>
        </p:grpSpPr>
        <p:sp>
          <p:nvSpPr>
            <p:cNvPr id="23" name="对话气泡: 圆角矩形 22"/>
            <p:cNvSpPr/>
            <p:nvPr>
              <p:custDataLst>
                <p:tags r:id="rId6"/>
              </p:custDataLst>
            </p:nvPr>
          </p:nvSpPr>
          <p:spPr>
            <a:xfrm>
              <a:off x="9720" y="3021"/>
              <a:ext cx="7743" cy="4025"/>
            </a:xfrm>
            <a:prstGeom prst="wedgeRoundRectCallout">
              <a:avLst>
                <a:gd name="adj1" fmla="val 36097"/>
                <a:gd name="adj2" fmla="val 62888"/>
                <a:gd name="adj3" fmla="val 16667"/>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custDataLst>
                <p:tags r:id="rId7"/>
              </p:custDataLst>
            </p:nvPr>
          </p:nvSpPr>
          <p:spPr>
            <a:xfrm>
              <a:off x="10167" y="3217"/>
              <a:ext cx="7127" cy="3633"/>
            </a:xfrm>
            <a:prstGeom prst="rect">
              <a:avLst/>
            </a:prstGeom>
            <a:noFill/>
          </p:spPr>
          <p:txBody>
            <a:bodyPr wrap="square" rtlCol="0">
              <a:spAutoFit/>
            </a:bodyPr>
            <a:lstStyle/>
            <a:p>
              <a:r>
                <a:rPr lang="zh-CN" altLang="en-US" sz="2400" dirty="0">
                  <a:latin typeface="华文中宋" panose="02010600040101010101" charset="-122"/>
                  <a:ea typeface="华文中宋" panose="02010600040101010101" charset="-122"/>
                </a:rPr>
                <a:t>灵活运用基础数据类型可以制作出更多好玩好用的魔法咒语。大家可以挑战更有难度的计算器哦</a:t>
              </a:r>
              <a:r>
                <a:rPr lang="en-US" altLang="zh-CN" sz="2400" dirty="0">
                  <a:latin typeface="华文中宋" panose="02010600040101010101" charset="-122"/>
                  <a:ea typeface="华文中宋" panose="02010600040101010101" charset="-122"/>
                </a:rPr>
                <a:t>~</a:t>
              </a:r>
              <a:r>
                <a:rPr lang="zh-CN" altLang="en-US" sz="2400" dirty="0">
                  <a:latin typeface="华文中宋" panose="02010600040101010101" charset="-122"/>
                  <a:ea typeface="华文中宋" panose="02010600040101010101" charset="-122"/>
                </a:rPr>
                <a:t>有不会的可以请教老师。加油哦，小猫老板期待着下一次和你们见面！</a:t>
              </a:r>
            </a:p>
          </p:txBody>
        </p:sp>
      </p:grpSp>
      <p:cxnSp>
        <p:nvCxnSpPr>
          <p:cNvPr id="13" name="连接符: 曲线 12"/>
          <p:cNvCxnSpPr>
            <a:stCxn id="4" idx="2"/>
            <a:endCxn id="10" idx="1"/>
          </p:cNvCxnSpPr>
          <p:nvPr>
            <p:custDataLst>
              <p:tags r:id="rId4"/>
            </p:custDataLst>
          </p:nvPr>
        </p:nvCxnSpPr>
        <p:spPr>
          <a:xfrm rot="5400000" flipV="1">
            <a:off x="1727200" y="4406900"/>
            <a:ext cx="292100" cy="1389380"/>
          </a:xfrm>
          <a:prstGeom prst="curvedConnector2">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1" name="连接符: 曲线 20"/>
          <p:cNvCxnSpPr>
            <a:stCxn id="4" idx="0"/>
          </p:cNvCxnSpPr>
          <p:nvPr>
            <p:custDataLst>
              <p:tags r:id="rId5"/>
            </p:custDataLst>
          </p:nvPr>
        </p:nvCxnSpPr>
        <p:spPr>
          <a:xfrm rot="5400000" flipH="1" flipV="1">
            <a:off x="1213480" y="2602368"/>
            <a:ext cx="934734" cy="1004894"/>
          </a:xfrm>
          <a:prstGeom prst="curvedConnector2">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4" name="图片 13" descr="v2-be7ea7b97c4482271cbcf1f0155bd3a7_r"/>
          <p:cNvPicPr>
            <a:picLocks noChangeAspect="1"/>
          </p:cNvPicPr>
          <p:nvPr/>
        </p:nvPicPr>
        <p:blipFill>
          <a:blip r:embed="rId11"/>
          <a:stretch>
            <a:fillRect/>
          </a:stretch>
        </p:blipFill>
        <p:spPr>
          <a:xfrm>
            <a:off x="8992870" y="0"/>
            <a:ext cx="3199130" cy="179959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10" presetClass="entr" presetSubtype="0" fill="hold"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par>
                                <p:cTn id="30" presetID="10" presetClass="entr" presetSubtype="0" fill="hold"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par>
                          <p:cTn id="38" fill="hold">
                            <p:stCondLst>
                              <p:cond delay="500"/>
                            </p:stCondLst>
                            <p:childTnLst>
                              <p:par>
                                <p:cTn id="39" presetID="10" presetClass="entr" presetSubtype="0" fill="hold" nodeType="after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4" grpId="0"/>
      <p:bldP spid="6" grpId="0"/>
      <p:bldP spid="1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5F9C3C-7E0F-BF65-2A88-810569D33B4A}"/>
            </a:ext>
          </a:extLst>
        </p:cNvPr>
        <p:cNvGrpSpPr/>
        <p:nvPr/>
      </p:nvGrpSpPr>
      <p:grpSpPr>
        <a:xfrm>
          <a:off x="0" y="0"/>
          <a:ext cx="0" cy="0"/>
          <a:chOff x="0" y="0"/>
          <a:chExt cx="0" cy="0"/>
        </a:xfrm>
      </p:grpSpPr>
      <p:sp>
        <p:nvSpPr>
          <p:cNvPr id="18434" name="标题 3" descr="#clear#">
            <a:extLst>
              <a:ext uri="{FF2B5EF4-FFF2-40B4-BE49-F238E27FC236}">
                <a16:creationId xmlns:a16="http://schemas.microsoft.com/office/drawing/2014/main" id="{5A851FA4-FB18-159E-5E29-AFE878624E0A}"/>
              </a:ext>
            </a:extLst>
          </p:cNvP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进阶计算器制作</a:t>
            </a:r>
          </a:p>
        </p:txBody>
      </p:sp>
      <p:pic>
        <p:nvPicPr>
          <p:cNvPr id="2" name="图片 1" descr="R-C (2)">
            <a:extLst>
              <a:ext uri="{FF2B5EF4-FFF2-40B4-BE49-F238E27FC236}">
                <a16:creationId xmlns:a16="http://schemas.microsoft.com/office/drawing/2014/main" id="{B2CE6492-5E7A-20A8-62AB-D22FD0F4A7CC}"/>
              </a:ext>
            </a:extLst>
          </p:cNvPr>
          <p:cNvPicPr>
            <a:picLocks noChangeAspect="1"/>
          </p:cNvPicPr>
          <p:nvPr/>
        </p:nvPicPr>
        <p:blipFill>
          <a:blip r:embed="rId3"/>
          <a:srcRect t="23639" b="3497"/>
          <a:stretch>
            <a:fillRect/>
          </a:stretch>
        </p:blipFill>
        <p:spPr>
          <a:xfrm>
            <a:off x="9087485" y="3841750"/>
            <a:ext cx="3104515" cy="3016250"/>
          </a:xfrm>
          <a:prstGeom prst="rect">
            <a:avLst/>
          </a:prstGeom>
        </p:spPr>
      </p:pic>
      <p:pic>
        <p:nvPicPr>
          <p:cNvPr id="14" name="图片 13" descr="v2-be7ea7b97c4482271cbcf1f0155bd3a7_r">
            <a:extLst>
              <a:ext uri="{FF2B5EF4-FFF2-40B4-BE49-F238E27FC236}">
                <a16:creationId xmlns:a16="http://schemas.microsoft.com/office/drawing/2014/main" id="{6DFF0DDA-A473-FCF4-7222-C7413CEE27E1}"/>
              </a:ext>
            </a:extLst>
          </p:cNvPr>
          <p:cNvPicPr>
            <a:picLocks noChangeAspect="1"/>
          </p:cNvPicPr>
          <p:nvPr/>
        </p:nvPicPr>
        <p:blipFill>
          <a:blip r:embed="rId4"/>
          <a:stretch>
            <a:fillRect/>
          </a:stretch>
        </p:blipFill>
        <p:spPr>
          <a:xfrm>
            <a:off x="8992870" y="0"/>
            <a:ext cx="3199130" cy="1799590"/>
          </a:xfrm>
          <a:prstGeom prst="rect">
            <a:avLst/>
          </a:prstGeom>
        </p:spPr>
      </p:pic>
      <p:sp>
        <p:nvSpPr>
          <p:cNvPr id="3" name="文本框 2">
            <a:extLst>
              <a:ext uri="{FF2B5EF4-FFF2-40B4-BE49-F238E27FC236}">
                <a16:creationId xmlns:a16="http://schemas.microsoft.com/office/drawing/2014/main" id="{8F5C4F8E-F352-728C-69DD-6D6C865C5BE2}"/>
              </a:ext>
            </a:extLst>
          </p:cNvPr>
          <p:cNvSpPr txBox="1"/>
          <p:nvPr/>
        </p:nvSpPr>
        <p:spPr>
          <a:xfrm>
            <a:off x="374353" y="988043"/>
            <a:ext cx="6308746" cy="4401205"/>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#include &lt;iostream&gt;</a:t>
            </a:r>
          </a:p>
          <a:p>
            <a:r>
              <a:rPr lang="en-US" altLang="zh-CN" sz="2000" dirty="0">
                <a:latin typeface="华文中宋" panose="02010600040101010101" pitchFamily="2" charset="-122"/>
                <a:ea typeface="华文中宋" panose="02010600040101010101" pitchFamily="2" charset="-122"/>
              </a:rPr>
              <a:t>#include &lt;</a:t>
            </a:r>
            <a:r>
              <a:rPr lang="en-US" altLang="zh-CN" sz="2000" dirty="0" err="1">
                <a:latin typeface="华文中宋" panose="02010600040101010101" pitchFamily="2" charset="-122"/>
                <a:ea typeface="华文中宋" panose="02010600040101010101" pitchFamily="2" charset="-122"/>
              </a:rPr>
              <a:t>sstream</a:t>
            </a:r>
            <a:r>
              <a:rPr lang="en-US" altLang="zh-CN" sz="2000" dirty="0">
                <a:latin typeface="华文中宋" panose="02010600040101010101" pitchFamily="2" charset="-122"/>
                <a:ea typeface="华文中宋" panose="02010600040101010101" pitchFamily="2" charset="-122"/>
              </a:rPr>
              <a:t>&gt;</a:t>
            </a:r>
          </a:p>
          <a:p>
            <a:r>
              <a:rPr lang="en-US" altLang="zh-CN" sz="2000" dirty="0">
                <a:latin typeface="华文中宋" panose="02010600040101010101" pitchFamily="2" charset="-122"/>
                <a:ea typeface="华文中宋" panose="02010600040101010101" pitchFamily="2" charset="-122"/>
              </a:rPr>
              <a:t>#include &lt;stack&gt;</a:t>
            </a:r>
          </a:p>
          <a:p>
            <a:r>
              <a:rPr lang="en-US" altLang="zh-CN" sz="2000" dirty="0">
                <a:latin typeface="华文中宋" panose="02010600040101010101" pitchFamily="2" charset="-122"/>
                <a:ea typeface="华文中宋" panose="02010600040101010101" pitchFamily="2" charset="-122"/>
              </a:rPr>
              <a:t>#include &lt;</a:t>
            </a:r>
            <a:r>
              <a:rPr lang="en-US" altLang="zh-CN" sz="2000" dirty="0" err="1">
                <a:latin typeface="华文中宋" panose="02010600040101010101" pitchFamily="2" charset="-122"/>
                <a:ea typeface="华文中宋" panose="02010600040101010101" pitchFamily="2" charset="-122"/>
              </a:rPr>
              <a:t>cctype</a:t>
            </a:r>
            <a:r>
              <a:rPr lang="en-US" altLang="zh-CN" sz="2000" dirty="0">
                <a:latin typeface="华文中宋" panose="02010600040101010101" pitchFamily="2" charset="-122"/>
                <a:ea typeface="华文中宋" panose="02010600040101010101" pitchFamily="2" charset="-122"/>
              </a:rPr>
              <a:t>&gt;</a:t>
            </a:r>
          </a:p>
          <a:p>
            <a:r>
              <a:rPr lang="en-US" altLang="zh-CN" sz="2000" dirty="0">
                <a:latin typeface="华文中宋" panose="02010600040101010101" pitchFamily="2" charset="-122"/>
                <a:ea typeface="华文中宋" panose="02010600040101010101" pitchFamily="2" charset="-122"/>
              </a:rPr>
              <a:t>#include &lt;</a:t>
            </a:r>
            <a:r>
              <a:rPr lang="en-US" altLang="zh-CN" sz="2000" dirty="0" err="1">
                <a:latin typeface="华文中宋" panose="02010600040101010101" pitchFamily="2" charset="-122"/>
                <a:ea typeface="华文中宋" panose="02010600040101010101" pitchFamily="2" charset="-122"/>
              </a:rPr>
              <a:t>cmath</a:t>
            </a:r>
            <a:r>
              <a:rPr lang="en-US" altLang="zh-CN" sz="2000" dirty="0">
                <a:latin typeface="华文中宋" panose="02010600040101010101" pitchFamily="2" charset="-122"/>
                <a:ea typeface="华文中宋" panose="02010600040101010101" pitchFamily="2" charset="-122"/>
              </a:rPr>
              <a:t>&gt;</a:t>
            </a:r>
          </a:p>
          <a:p>
            <a:r>
              <a:rPr lang="en-US" altLang="zh-CN" sz="2000" dirty="0">
                <a:latin typeface="华文中宋" panose="02010600040101010101" pitchFamily="2" charset="-122"/>
                <a:ea typeface="华文中宋" panose="02010600040101010101" pitchFamily="2" charset="-122"/>
              </a:rPr>
              <a:t>using namespace std;</a:t>
            </a:r>
          </a:p>
          <a:p>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运算符优先级</a:t>
            </a:r>
          </a:p>
          <a:p>
            <a:r>
              <a:rPr lang="en-US" altLang="zh-CN" sz="2000" dirty="0">
                <a:latin typeface="华文中宋" panose="02010600040101010101" pitchFamily="2" charset="-122"/>
                <a:ea typeface="华文中宋" panose="02010600040101010101" pitchFamily="2" charset="-122"/>
              </a:rPr>
              <a:t>int precedence(char op) {</a:t>
            </a:r>
          </a:p>
          <a:p>
            <a:r>
              <a:rPr lang="en-US" altLang="zh-CN" sz="2000" dirty="0">
                <a:latin typeface="华文中宋" panose="02010600040101010101" pitchFamily="2" charset="-122"/>
                <a:ea typeface="华文中宋" panose="02010600040101010101" pitchFamily="2" charset="-122"/>
              </a:rPr>
              <a:t>    if (op == '+' || op == '-') return 1;</a:t>
            </a:r>
          </a:p>
          <a:p>
            <a:r>
              <a:rPr lang="en-US" altLang="zh-CN" sz="2000" dirty="0">
                <a:latin typeface="华文中宋" panose="02010600040101010101" pitchFamily="2" charset="-122"/>
                <a:ea typeface="华文中宋" panose="02010600040101010101" pitchFamily="2" charset="-122"/>
              </a:rPr>
              <a:t>    if (op == '*' || op == '/') return 2;</a:t>
            </a:r>
          </a:p>
          <a:p>
            <a:r>
              <a:rPr lang="en-US" altLang="zh-CN" sz="2000" dirty="0">
                <a:latin typeface="华文中宋" panose="02010600040101010101" pitchFamily="2" charset="-122"/>
                <a:ea typeface="华文中宋" panose="02010600040101010101" pitchFamily="2" charset="-122"/>
              </a:rPr>
              <a:t>    if (op == '^') return 3;</a:t>
            </a:r>
          </a:p>
          <a:p>
            <a:r>
              <a:rPr lang="en-US" altLang="zh-CN" sz="2000" dirty="0">
                <a:latin typeface="华文中宋" panose="02010600040101010101" pitchFamily="2" charset="-122"/>
                <a:ea typeface="华文中宋" panose="02010600040101010101" pitchFamily="2" charset="-122"/>
              </a:rPr>
              <a:t>    return 0;</a:t>
            </a:r>
          </a:p>
          <a:p>
            <a:r>
              <a:rPr lang="en-US" altLang="zh-CN" sz="2000" dirty="0">
                <a:latin typeface="华文中宋" panose="02010600040101010101" pitchFamily="2" charset="-122"/>
                <a:ea typeface="华文中宋" panose="02010600040101010101" pitchFamily="2" charset="-122"/>
              </a:rPr>
              <a:t>}</a:t>
            </a:r>
          </a:p>
        </p:txBody>
      </p:sp>
      <p:sp>
        <p:nvSpPr>
          <p:cNvPr id="5" name="文本框 4">
            <a:extLst>
              <a:ext uri="{FF2B5EF4-FFF2-40B4-BE49-F238E27FC236}">
                <a16:creationId xmlns:a16="http://schemas.microsoft.com/office/drawing/2014/main" id="{53BB1D7A-928B-F431-E926-7E1D15EB14DA}"/>
              </a:ext>
            </a:extLst>
          </p:cNvPr>
          <p:cNvSpPr txBox="1"/>
          <p:nvPr/>
        </p:nvSpPr>
        <p:spPr>
          <a:xfrm>
            <a:off x="5042498" y="1687651"/>
            <a:ext cx="4915667" cy="4801314"/>
          </a:xfrm>
          <a:prstGeom prst="rect">
            <a:avLst/>
          </a:prstGeom>
          <a:noFill/>
        </p:spPr>
        <p:txBody>
          <a:bodyPr wrap="square" rtlCol="0">
            <a:spAutoFit/>
          </a:bodyPr>
          <a:lstStyle/>
          <a:p>
            <a:r>
              <a:rPr lang="en-US" altLang="zh-CN" sz="1800" dirty="0">
                <a:latin typeface="华文中宋" panose="02010600040101010101" pitchFamily="2" charset="-122"/>
                <a:ea typeface="华文中宋" panose="02010600040101010101" pitchFamily="2" charset="-122"/>
              </a:rPr>
              <a:t>// </a:t>
            </a:r>
            <a:r>
              <a:rPr lang="zh-CN" altLang="en-US" sz="1800" dirty="0">
                <a:latin typeface="华文中宋" panose="02010600040101010101" pitchFamily="2" charset="-122"/>
                <a:ea typeface="华文中宋" panose="02010600040101010101" pitchFamily="2" charset="-122"/>
              </a:rPr>
              <a:t>计算两个数的运算结果</a:t>
            </a:r>
          </a:p>
          <a:p>
            <a:r>
              <a:rPr lang="en-US" altLang="zh-CN" sz="1800" dirty="0">
                <a:latin typeface="华文中宋" panose="02010600040101010101" pitchFamily="2" charset="-122"/>
                <a:ea typeface="华文中宋" panose="02010600040101010101" pitchFamily="2" charset="-122"/>
              </a:rPr>
              <a:t>double </a:t>
            </a:r>
            <a:r>
              <a:rPr lang="en-US" altLang="zh-CN" sz="1800" dirty="0" err="1">
                <a:latin typeface="华文中宋" panose="02010600040101010101" pitchFamily="2" charset="-122"/>
                <a:ea typeface="华文中宋" panose="02010600040101010101" pitchFamily="2" charset="-122"/>
              </a:rPr>
              <a:t>applyOp</a:t>
            </a:r>
            <a:r>
              <a:rPr lang="en-US" altLang="zh-CN" sz="1800" dirty="0">
                <a:latin typeface="华文中宋" panose="02010600040101010101" pitchFamily="2" charset="-122"/>
                <a:ea typeface="华文中宋" panose="02010600040101010101" pitchFamily="2" charset="-122"/>
              </a:rPr>
              <a:t>(double a, double b, char op) {</a:t>
            </a:r>
          </a:p>
          <a:p>
            <a:r>
              <a:rPr lang="en-US" altLang="zh-CN" sz="1800" dirty="0">
                <a:latin typeface="华文中宋" panose="02010600040101010101" pitchFamily="2" charset="-122"/>
                <a:ea typeface="华文中宋" panose="02010600040101010101" pitchFamily="2" charset="-122"/>
              </a:rPr>
              <a:t>    switch (op) {</a:t>
            </a:r>
          </a:p>
          <a:p>
            <a:r>
              <a:rPr lang="en-US" altLang="zh-CN" sz="1800" dirty="0">
                <a:latin typeface="华文中宋" panose="02010600040101010101" pitchFamily="2" charset="-122"/>
                <a:ea typeface="华文中宋" panose="02010600040101010101" pitchFamily="2" charset="-122"/>
              </a:rPr>
              <a:t>        case '+': return a + b;</a:t>
            </a:r>
          </a:p>
          <a:p>
            <a:r>
              <a:rPr lang="en-US" altLang="zh-CN" sz="1800" dirty="0">
                <a:latin typeface="华文中宋" panose="02010600040101010101" pitchFamily="2" charset="-122"/>
                <a:ea typeface="华文中宋" panose="02010600040101010101" pitchFamily="2" charset="-122"/>
              </a:rPr>
              <a:t>        case '-': return a - b;</a:t>
            </a:r>
          </a:p>
          <a:p>
            <a:r>
              <a:rPr lang="en-US" altLang="zh-CN" sz="1800" dirty="0">
                <a:latin typeface="华文中宋" panose="02010600040101010101" pitchFamily="2" charset="-122"/>
                <a:ea typeface="华文中宋" panose="02010600040101010101" pitchFamily="2" charset="-122"/>
              </a:rPr>
              <a:t>        case '*': return a * b;</a:t>
            </a:r>
          </a:p>
          <a:p>
            <a:r>
              <a:rPr lang="en-US" altLang="zh-CN" sz="1800" dirty="0">
                <a:latin typeface="华文中宋" panose="02010600040101010101" pitchFamily="2" charset="-122"/>
                <a:ea typeface="华文中宋" panose="02010600040101010101" pitchFamily="2" charset="-122"/>
              </a:rPr>
              <a:t>        case '/': </a:t>
            </a:r>
          </a:p>
          <a:p>
            <a:r>
              <a:rPr lang="en-US" altLang="zh-CN" sz="1800" dirty="0">
                <a:latin typeface="华文中宋" panose="02010600040101010101" pitchFamily="2" charset="-122"/>
                <a:ea typeface="华文中宋" panose="02010600040101010101" pitchFamily="2" charset="-122"/>
              </a:rPr>
              <a:t>        	if (b == 0){</a:t>
            </a:r>
          </a:p>
          <a:p>
            <a:r>
              <a:rPr lang="en-US" altLang="zh-CN" sz="1800" dirty="0">
                <a:latin typeface="华文中宋" panose="02010600040101010101" pitchFamily="2" charset="-122"/>
                <a:ea typeface="华文中宋" panose="02010600040101010101" pitchFamily="2" charset="-122"/>
              </a:rPr>
              <a:t>        		</a:t>
            </a:r>
            <a:r>
              <a:rPr lang="en-US" altLang="zh-CN" sz="1800" dirty="0" err="1">
                <a:latin typeface="华文中宋" panose="02010600040101010101" pitchFamily="2" charset="-122"/>
                <a:ea typeface="华文中宋" panose="02010600040101010101" pitchFamily="2" charset="-122"/>
              </a:rPr>
              <a:t>cout</a:t>
            </a:r>
            <a:r>
              <a:rPr lang="en-US" altLang="zh-CN" sz="1800" dirty="0">
                <a:latin typeface="华文中宋" panose="02010600040101010101" pitchFamily="2" charset="-122"/>
                <a:ea typeface="华文中宋" panose="02010600040101010101" pitchFamily="2" charset="-122"/>
              </a:rPr>
              <a:t>&lt;&lt;"</a:t>
            </a:r>
            <a:r>
              <a:rPr lang="zh-CN" altLang="en-US" sz="1800" dirty="0">
                <a:latin typeface="华文中宋" panose="02010600040101010101" pitchFamily="2" charset="-122"/>
                <a:ea typeface="华文中宋" panose="02010600040101010101" pitchFamily="2" charset="-122"/>
              </a:rPr>
              <a:t>除数不能为零</a:t>
            </a:r>
            <a:r>
              <a:rPr lang="en-US" altLang="zh-CN" sz="1800" dirty="0">
                <a:latin typeface="华文中宋" panose="02010600040101010101" pitchFamily="2" charset="-122"/>
                <a:ea typeface="华文中宋" panose="02010600040101010101" pitchFamily="2" charset="-122"/>
              </a:rPr>
              <a:t>"&lt;&lt;</a:t>
            </a:r>
            <a:r>
              <a:rPr lang="en-US" altLang="zh-CN" sz="1800" dirty="0" err="1">
                <a:latin typeface="华文中宋" panose="02010600040101010101" pitchFamily="2" charset="-122"/>
                <a:ea typeface="华文中宋" panose="02010600040101010101" pitchFamily="2" charset="-122"/>
              </a:rPr>
              <a:t>endl</a:t>
            </a:r>
            <a:r>
              <a:rPr lang="en-US" altLang="zh-CN" sz="1800" dirty="0">
                <a:latin typeface="华文中宋" panose="02010600040101010101" pitchFamily="2" charset="-122"/>
                <a:ea typeface="华文中宋" panose="02010600040101010101" pitchFamily="2" charset="-122"/>
              </a:rPr>
              <a:t>;</a:t>
            </a:r>
          </a:p>
          <a:p>
            <a:r>
              <a:rPr lang="en-US" altLang="zh-CN" sz="1800" dirty="0">
                <a:latin typeface="华文中宋" panose="02010600040101010101" pitchFamily="2" charset="-122"/>
                <a:ea typeface="华文中宋" panose="02010600040101010101" pitchFamily="2" charset="-122"/>
              </a:rPr>
              <a:t>			}</a:t>
            </a:r>
          </a:p>
          <a:p>
            <a:r>
              <a:rPr lang="en-US" altLang="zh-CN" sz="1800" dirty="0">
                <a:latin typeface="华文中宋" panose="02010600040101010101" pitchFamily="2" charset="-122"/>
                <a:ea typeface="华文中宋" panose="02010600040101010101" pitchFamily="2" charset="-122"/>
              </a:rPr>
              <a:t>			return a/b;</a:t>
            </a:r>
          </a:p>
          <a:p>
            <a:r>
              <a:rPr lang="en-US" altLang="zh-CN" sz="1800" dirty="0">
                <a:latin typeface="华文中宋" panose="02010600040101010101" pitchFamily="2" charset="-122"/>
                <a:ea typeface="华文中宋" panose="02010600040101010101" pitchFamily="2" charset="-122"/>
              </a:rPr>
              <a:t>        case '^': return pow(a, b);</a:t>
            </a:r>
          </a:p>
          <a:p>
            <a:r>
              <a:rPr lang="en-US" altLang="zh-CN" sz="1800" dirty="0">
                <a:latin typeface="华文中宋" panose="02010600040101010101" pitchFamily="2" charset="-122"/>
                <a:ea typeface="华文中宋" panose="02010600040101010101" pitchFamily="2" charset="-122"/>
              </a:rPr>
              <a:t>    }</a:t>
            </a:r>
          </a:p>
          <a:p>
            <a:r>
              <a:rPr lang="en-US" altLang="zh-CN" sz="1800" dirty="0">
                <a:latin typeface="华文中宋" panose="02010600040101010101" pitchFamily="2" charset="-122"/>
                <a:ea typeface="华文中宋" panose="02010600040101010101" pitchFamily="2" charset="-122"/>
              </a:rPr>
              <a:t>    return 0;</a:t>
            </a:r>
          </a:p>
          <a:p>
            <a:r>
              <a:rPr lang="en-US" altLang="zh-CN" sz="1800" dirty="0">
                <a:latin typeface="华文中宋" panose="02010600040101010101" pitchFamily="2" charset="-122"/>
                <a:ea typeface="华文中宋" panose="02010600040101010101" pitchFamily="2" charset="-122"/>
              </a:rPr>
              <a:t>}</a:t>
            </a:r>
            <a:endParaRPr lang="zh-CN" altLang="en-US" dirty="0"/>
          </a:p>
        </p:txBody>
      </p:sp>
    </p:spTree>
    <p:extLst>
      <p:ext uri="{BB962C8B-B14F-4D97-AF65-F5344CB8AC3E}">
        <p14:creationId xmlns:p14="http://schemas.microsoft.com/office/powerpoint/2010/main" val="37251399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ppt_x</p:attrName>
                                        </p:attrNameLst>
                                      </p:cBhvr>
                                      <p:tavLst>
                                        <p:tav tm="0">
                                          <p:val>
                                            <p:strVal val="#ppt_x"/>
                                          </p:val>
                                        </p:tav>
                                        <p:tav tm="100000">
                                          <p:val>
                                            <p:strVal val="#ppt_x"/>
                                          </p:val>
                                        </p:tav>
                                      </p:tavLst>
                                    </p:anim>
                                    <p:anim calcmode="lin" valueType="num">
                                      <p:cBhvr>
                                        <p:cTn id="3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3" grpId="0"/>
      <p:bldP spid="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F22977-67A4-7340-988F-E76642141F72}"/>
            </a:ext>
          </a:extLst>
        </p:cNvPr>
        <p:cNvGrpSpPr/>
        <p:nvPr/>
      </p:nvGrpSpPr>
      <p:grpSpPr>
        <a:xfrm>
          <a:off x="0" y="0"/>
          <a:ext cx="0" cy="0"/>
          <a:chOff x="0" y="0"/>
          <a:chExt cx="0" cy="0"/>
        </a:xfrm>
      </p:grpSpPr>
      <p:sp>
        <p:nvSpPr>
          <p:cNvPr id="18434" name="标题 3" descr="#clear#">
            <a:extLst>
              <a:ext uri="{FF2B5EF4-FFF2-40B4-BE49-F238E27FC236}">
                <a16:creationId xmlns:a16="http://schemas.microsoft.com/office/drawing/2014/main" id="{AC75C189-9474-4BBF-61A8-19E04F68861B}"/>
              </a:ext>
            </a:extLst>
          </p:cNvP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进阶计算器制作</a:t>
            </a:r>
          </a:p>
        </p:txBody>
      </p:sp>
      <p:pic>
        <p:nvPicPr>
          <p:cNvPr id="2" name="图片 1" descr="R-C (2)">
            <a:extLst>
              <a:ext uri="{FF2B5EF4-FFF2-40B4-BE49-F238E27FC236}">
                <a16:creationId xmlns:a16="http://schemas.microsoft.com/office/drawing/2014/main" id="{E2843E6D-8F25-5D33-BB4E-382FDB9D124C}"/>
              </a:ext>
            </a:extLst>
          </p:cNvPr>
          <p:cNvPicPr>
            <a:picLocks noChangeAspect="1"/>
          </p:cNvPicPr>
          <p:nvPr/>
        </p:nvPicPr>
        <p:blipFill>
          <a:blip r:embed="rId3"/>
          <a:srcRect t="23639" b="3497"/>
          <a:stretch>
            <a:fillRect/>
          </a:stretch>
        </p:blipFill>
        <p:spPr>
          <a:xfrm>
            <a:off x="9087485" y="3841750"/>
            <a:ext cx="3104515" cy="3016250"/>
          </a:xfrm>
          <a:prstGeom prst="rect">
            <a:avLst/>
          </a:prstGeom>
        </p:spPr>
      </p:pic>
      <p:pic>
        <p:nvPicPr>
          <p:cNvPr id="14" name="图片 13" descr="v2-be7ea7b97c4482271cbcf1f0155bd3a7_r">
            <a:extLst>
              <a:ext uri="{FF2B5EF4-FFF2-40B4-BE49-F238E27FC236}">
                <a16:creationId xmlns:a16="http://schemas.microsoft.com/office/drawing/2014/main" id="{1963665F-B3A4-5BA2-092A-AECB37D248D6}"/>
              </a:ext>
            </a:extLst>
          </p:cNvPr>
          <p:cNvPicPr>
            <a:picLocks noChangeAspect="1"/>
          </p:cNvPicPr>
          <p:nvPr/>
        </p:nvPicPr>
        <p:blipFill>
          <a:blip r:embed="rId4"/>
          <a:stretch>
            <a:fillRect/>
          </a:stretch>
        </p:blipFill>
        <p:spPr>
          <a:xfrm>
            <a:off x="8992870" y="0"/>
            <a:ext cx="3199130" cy="1799590"/>
          </a:xfrm>
          <a:prstGeom prst="rect">
            <a:avLst/>
          </a:prstGeom>
        </p:spPr>
      </p:pic>
      <p:sp>
        <p:nvSpPr>
          <p:cNvPr id="3" name="文本框 2">
            <a:extLst>
              <a:ext uri="{FF2B5EF4-FFF2-40B4-BE49-F238E27FC236}">
                <a16:creationId xmlns:a16="http://schemas.microsoft.com/office/drawing/2014/main" id="{D63C6B15-5798-A673-7B89-4B0293B82543}"/>
              </a:ext>
            </a:extLst>
          </p:cNvPr>
          <p:cNvSpPr txBox="1"/>
          <p:nvPr/>
        </p:nvSpPr>
        <p:spPr>
          <a:xfrm>
            <a:off x="319121" y="846894"/>
            <a:ext cx="6308746" cy="6247864"/>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计算数学表达式</a:t>
            </a:r>
          </a:p>
          <a:p>
            <a:r>
              <a:rPr lang="en-US" altLang="zh-CN" sz="2000" dirty="0">
                <a:latin typeface="华文中宋" panose="02010600040101010101" pitchFamily="2" charset="-122"/>
                <a:ea typeface="华文中宋" panose="02010600040101010101" pitchFamily="2" charset="-122"/>
              </a:rPr>
              <a:t>double evaluate(string expression) {</a:t>
            </a:r>
          </a:p>
          <a:p>
            <a:r>
              <a:rPr lang="en-US" altLang="zh-CN" sz="2000" dirty="0">
                <a:latin typeface="华文中宋" panose="02010600040101010101" pitchFamily="2" charset="-122"/>
                <a:ea typeface="华文中宋" panose="02010600040101010101" pitchFamily="2" charset="-122"/>
              </a:rPr>
              <a:t>    stack&lt;double&gt; values;</a:t>
            </a:r>
          </a:p>
          <a:p>
            <a:r>
              <a:rPr lang="en-US" altLang="zh-CN" sz="2000" dirty="0">
                <a:latin typeface="华文中宋" panose="02010600040101010101" pitchFamily="2" charset="-122"/>
                <a:ea typeface="华文中宋" panose="02010600040101010101" pitchFamily="2" charset="-122"/>
              </a:rPr>
              <a:t>    stack&lt;char&gt; ops;</a:t>
            </a:r>
          </a:p>
          <a:p>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for (</a:t>
            </a:r>
            <a:r>
              <a:rPr lang="en-US" altLang="zh-CN" sz="2000" dirty="0" err="1">
                <a:latin typeface="华文中宋" panose="02010600040101010101" pitchFamily="2" charset="-122"/>
                <a:ea typeface="华文中宋" panose="02010600040101010101" pitchFamily="2" charset="-122"/>
              </a:rPr>
              <a:t>size_t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 0; </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&lt; </a:t>
            </a:r>
            <a:r>
              <a:rPr lang="en-US" altLang="zh-CN" sz="2000" dirty="0" err="1">
                <a:latin typeface="华文中宋" panose="02010600040101010101" pitchFamily="2" charset="-122"/>
                <a:ea typeface="华文中宋" panose="02010600040101010101" pitchFamily="2" charset="-122"/>
              </a:rPr>
              <a:t>expression.length</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isspace</a:t>
            </a:r>
            <a:r>
              <a:rPr lang="en-US" altLang="zh-CN" sz="2000" dirty="0">
                <a:latin typeface="华文中宋" panose="02010600040101010101" pitchFamily="2" charset="-122"/>
                <a:ea typeface="华文中宋" panose="02010600040101010101" pitchFamily="2" charset="-122"/>
              </a:rPr>
              <a:t>(expression[</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continue;</a:t>
            </a:r>
          </a:p>
          <a:p>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 </a:t>
            </a:r>
            <a:r>
              <a:rPr lang="zh-CN" altLang="en-US" sz="2000" dirty="0">
                <a:latin typeface="华文中宋" panose="02010600040101010101" pitchFamily="2" charset="-122"/>
                <a:ea typeface="华文中宋" panose="02010600040101010101" pitchFamily="2" charset="-122"/>
              </a:rPr>
              <a:t>处理数字</a:t>
            </a:r>
          </a:p>
          <a:p>
            <a:r>
              <a:rPr lang="zh-CN" altLang="en-US" sz="2000" dirty="0">
                <a:latin typeface="华文中宋" panose="02010600040101010101" pitchFamily="2" charset="-122"/>
                <a:ea typeface="华文中宋" panose="02010600040101010101" pitchFamily="2" charset="-122"/>
              </a:rPr>
              <a:t>        </a:t>
            </a:r>
            <a:r>
              <a:rPr lang="en-US" altLang="zh-CN" sz="2000" dirty="0">
                <a:latin typeface="华文中宋" panose="02010600040101010101" pitchFamily="2" charset="-122"/>
                <a:ea typeface="华文中宋" panose="02010600040101010101" pitchFamily="2" charset="-122"/>
              </a:rPr>
              <a:t>if (</a:t>
            </a:r>
            <a:r>
              <a:rPr lang="en-US" altLang="zh-CN" sz="2000" dirty="0" err="1">
                <a:latin typeface="华文中宋" panose="02010600040101010101" pitchFamily="2" charset="-122"/>
                <a:ea typeface="华文中宋" panose="02010600040101010101" pitchFamily="2" charset="-122"/>
              </a:rPr>
              <a:t>isdigit</a:t>
            </a:r>
            <a:r>
              <a:rPr lang="en-US" altLang="zh-CN" sz="2000" dirty="0">
                <a:latin typeface="华文中宋" panose="02010600040101010101" pitchFamily="2" charset="-122"/>
                <a:ea typeface="华文中宋" panose="02010600040101010101" pitchFamily="2" charset="-122"/>
              </a:rPr>
              <a:t>(expression[</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 expression[</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 '.') {</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stringstream</a:t>
            </a:r>
            <a:r>
              <a:rPr lang="en-US" altLang="zh-CN" sz="2000" dirty="0">
                <a:latin typeface="华文中宋" panose="02010600040101010101" pitchFamily="2" charset="-122"/>
                <a:ea typeface="华文中宋" panose="02010600040101010101" pitchFamily="2" charset="-122"/>
              </a:rPr>
              <a:t> ss;</a:t>
            </a:r>
          </a:p>
          <a:p>
            <a:r>
              <a:rPr lang="en-US" altLang="zh-CN" sz="2000" dirty="0">
                <a:latin typeface="华文中宋" panose="02010600040101010101" pitchFamily="2" charset="-122"/>
                <a:ea typeface="华文中宋" panose="02010600040101010101" pitchFamily="2" charset="-122"/>
              </a:rPr>
              <a:t>            while (</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&lt; </a:t>
            </a:r>
            <a:r>
              <a:rPr lang="en-US" altLang="zh-CN" sz="2000" dirty="0" err="1">
                <a:latin typeface="华文中宋" panose="02010600040101010101" pitchFamily="2" charset="-122"/>
                <a:ea typeface="华文中宋" panose="02010600040101010101" pitchFamily="2" charset="-122"/>
              </a:rPr>
              <a:t>expression.length</a:t>
            </a:r>
            <a:r>
              <a:rPr lang="en-US" altLang="zh-CN" sz="2000" dirty="0">
                <a:latin typeface="华文中宋" panose="02010600040101010101" pitchFamily="2" charset="-122"/>
                <a:ea typeface="华文中宋" panose="02010600040101010101" pitchFamily="2" charset="-122"/>
              </a:rPr>
              <a:t>() &amp;&amp; (</a:t>
            </a:r>
            <a:r>
              <a:rPr lang="en-US" altLang="zh-CN" sz="2000" dirty="0" err="1">
                <a:latin typeface="华文中宋" panose="02010600040101010101" pitchFamily="2" charset="-122"/>
                <a:ea typeface="华文中宋" panose="02010600040101010101" pitchFamily="2" charset="-122"/>
              </a:rPr>
              <a:t>isdigit</a:t>
            </a:r>
            <a:r>
              <a:rPr lang="en-US" altLang="zh-CN" sz="2000" dirty="0">
                <a:latin typeface="华文中宋" panose="02010600040101010101" pitchFamily="2" charset="-122"/>
                <a:ea typeface="华文中宋" panose="02010600040101010101" pitchFamily="2" charset="-122"/>
              </a:rPr>
              <a:t>(expression[</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 expression[</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 '.')) {</a:t>
            </a:r>
          </a:p>
          <a:p>
            <a:r>
              <a:rPr lang="en-US" altLang="zh-CN" sz="2000" dirty="0">
                <a:latin typeface="华文中宋" panose="02010600040101010101" pitchFamily="2" charset="-122"/>
                <a:ea typeface="华文中宋" panose="02010600040101010101" pitchFamily="2" charset="-122"/>
              </a:rPr>
              <a:t>                ss &lt;&lt; expression[</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a:t>
            </a:r>
          </a:p>
          <a:p>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values.push</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stod</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ss.str</a:t>
            </a:r>
            <a:r>
              <a:rPr lang="en-US" altLang="zh-CN" sz="2000" dirty="0">
                <a:latin typeface="华文中宋" panose="02010600040101010101" pitchFamily="2" charset="-122"/>
                <a:ea typeface="华文中宋" panose="02010600040101010101" pitchFamily="2" charset="-122"/>
              </a:rPr>
              <a:t>()));</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 </a:t>
            </a:r>
            <a:r>
              <a:rPr lang="zh-CN" altLang="en-US" sz="2000" dirty="0">
                <a:latin typeface="华文中宋" panose="02010600040101010101" pitchFamily="2" charset="-122"/>
                <a:ea typeface="华文中宋" panose="02010600040101010101" pitchFamily="2" charset="-122"/>
              </a:rPr>
              <a:t>回退一步</a:t>
            </a:r>
          </a:p>
          <a:p>
            <a:r>
              <a:rPr lang="zh-CN" altLang="en-US" sz="2000" dirty="0">
                <a:latin typeface="华文中宋" panose="02010600040101010101" pitchFamily="2" charset="-122"/>
                <a:ea typeface="华文中宋" panose="02010600040101010101" pitchFamily="2" charset="-122"/>
              </a:rPr>
              <a:t>        </a:t>
            </a:r>
            <a:r>
              <a:rPr lang="en-US" altLang="zh-CN" sz="2000" dirty="0">
                <a:latin typeface="华文中宋" panose="02010600040101010101" pitchFamily="2" charset="-122"/>
                <a:ea typeface="华文中宋" panose="02010600040101010101" pitchFamily="2" charset="-122"/>
              </a:rPr>
              <a:t>}</a:t>
            </a:r>
          </a:p>
        </p:txBody>
      </p:sp>
      <p:sp>
        <p:nvSpPr>
          <p:cNvPr id="5" name="文本框 4">
            <a:extLst>
              <a:ext uri="{FF2B5EF4-FFF2-40B4-BE49-F238E27FC236}">
                <a16:creationId xmlns:a16="http://schemas.microsoft.com/office/drawing/2014/main" id="{52D977C4-9B36-2929-0F74-F3023B8B1B3B}"/>
              </a:ext>
            </a:extLst>
          </p:cNvPr>
          <p:cNvSpPr txBox="1"/>
          <p:nvPr/>
        </p:nvSpPr>
        <p:spPr>
          <a:xfrm>
            <a:off x="6307813" y="163999"/>
            <a:ext cx="4915667" cy="6740307"/>
          </a:xfrm>
          <a:prstGeom prst="rect">
            <a:avLst/>
          </a:prstGeom>
          <a:noFill/>
        </p:spPr>
        <p:txBody>
          <a:bodyPr wrap="square" rtlCol="0">
            <a:spAutoFit/>
          </a:bodyPr>
          <a:lstStyle/>
          <a:p>
            <a:r>
              <a:rPr lang="en-US" altLang="zh-CN" sz="1200" dirty="0">
                <a:latin typeface="华文中宋" panose="02010600040101010101" pitchFamily="2" charset="-122"/>
                <a:ea typeface="华文中宋" panose="02010600040101010101" pitchFamily="2" charset="-122"/>
              </a:rPr>
              <a:t>// </a:t>
            </a:r>
            <a:r>
              <a:rPr lang="zh-CN" altLang="en-US" sz="1200" dirty="0">
                <a:latin typeface="华文中宋" panose="02010600040101010101" pitchFamily="2" charset="-122"/>
                <a:ea typeface="华文中宋" panose="02010600040101010101" pitchFamily="2" charset="-122"/>
              </a:rPr>
              <a:t>处理左括号</a:t>
            </a:r>
          </a:p>
          <a:p>
            <a:r>
              <a:rPr lang="zh-CN" altLang="en-US" sz="1200" dirty="0">
                <a:latin typeface="华文中宋" panose="02010600040101010101" pitchFamily="2" charset="-122"/>
                <a:ea typeface="华文中宋" panose="02010600040101010101" pitchFamily="2" charset="-122"/>
              </a:rPr>
              <a:t>        </a:t>
            </a:r>
            <a:r>
              <a:rPr lang="en-US" altLang="zh-CN" sz="1200" dirty="0">
                <a:latin typeface="华文中宋" panose="02010600040101010101" pitchFamily="2" charset="-122"/>
                <a:ea typeface="华文中宋" panose="02010600040101010101" pitchFamily="2" charset="-122"/>
              </a:rPr>
              <a:t>else if (expression[</a:t>
            </a:r>
            <a:r>
              <a:rPr lang="en-US" altLang="zh-CN" sz="1200" dirty="0" err="1">
                <a:latin typeface="华文中宋" panose="02010600040101010101" pitchFamily="2" charset="-122"/>
                <a:ea typeface="华文中宋" panose="02010600040101010101" pitchFamily="2" charset="-122"/>
              </a:rPr>
              <a:t>i</a:t>
            </a:r>
            <a:r>
              <a:rPr lang="en-US" altLang="zh-CN" sz="1200" dirty="0">
                <a:latin typeface="华文中宋" panose="02010600040101010101" pitchFamily="2" charset="-122"/>
                <a:ea typeface="华文中宋" panose="02010600040101010101" pitchFamily="2" charset="-122"/>
              </a:rPr>
              <a:t>] == '(') {</a:t>
            </a:r>
          </a:p>
          <a:p>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ops.push</a:t>
            </a:r>
            <a:r>
              <a:rPr lang="en-US" altLang="zh-CN" sz="1200" dirty="0">
                <a:latin typeface="华文中宋" panose="02010600040101010101" pitchFamily="2" charset="-122"/>
                <a:ea typeface="华文中宋" panose="02010600040101010101" pitchFamily="2" charset="-122"/>
              </a:rPr>
              <a:t>(expression[</a:t>
            </a:r>
            <a:r>
              <a:rPr lang="en-US" altLang="zh-CN" sz="1200" dirty="0" err="1">
                <a:latin typeface="华文中宋" panose="02010600040101010101" pitchFamily="2" charset="-122"/>
                <a:ea typeface="华文中宋" panose="02010600040101010101" pitchFamily="2" charset="-122"/>
              </a:rPr>
              <a:t>i</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a:t>
            </a:r>
          </a:p>
          <a:p>
            <a:r>
              <a:rPr lang="en-US" altLang="zh-CN" sz="1200" dirty="0">
                <a:latin typeface="华文中宋" panose="02010600040101010101" pitchFamily="2" charset="-122"/>
                <a:ea typeface="华文中宋" panose="02010600040101010101" pitchFamily="2" charset="-122"/>
              </a:rPr>
              <a:t>        // </a:t>
            </a:r>
            <a:r>
              <a:rPr lang="zh-CN" altLang="en-US" sz="1200" dirty="0">
                <a:latin typeface="华文中宋" panose="02010600040101010101" pitchFamily="2" charset="-122"/>
                <a:ea typeface="华文中宋" panose="02010600040101010101" pitchFamily="2" charset="-122"/>
              </a:rPr>
              <a:t>处理右括号</a:t>
            </a:r>
          </a:p>
          <a:p>
            <a:r>
              <a:rPr lang="zh-CN" altLang="en-US" sz="1200" dirty="0">
                <a:latin typeface="华文中宋" panose="02010600040101010101" pitchFamily="2" charset="-122"/>
                <a:ea typeface="华文中宋" panose="02010600040101010101" pitchFamily="2" charset="-122"/>
              </a:rPr>
              <a:t>        </a:t>
            </a:r>
            <a:r>
              <a:rPr lang="en-US" altLang="zh-CN" sz="1200" dirty="0">
                <a:latin typeface="华文中宋" panose="02010600040101010101" pitchFamily="2" charset="-122"/>
                <a:ea typeface="华文中宋" panose="02010600040101010101" pitchFamily="2" charset="-122"/>
              </a:rPr>
              <a:t>else if (expression[</a:t>
            </a:r>
            <a:r>
              <a:rPr lang="en-US" altLang="zh-CN" sz="1200" dirty="0" err="1">
                <a:latin typeface="华文中宋" panose="02010600040101010101" pitchFamily="2" charset="-122"/>
                <a:ea typeface="华文中宋" panose="02010600040101010101" pitchFamily="2" charset="-122"/>
              </a:rPr>
              <a:t>i</a:t>
            </a:r>
            <a:r>
              <a:rPr lang="en-US" altLang="zh-CN" sz="1200" dirty="0">
                <a:latin typeface="华文中宋" panose="02010600040101010101" pitchFamily="2" charset="-122"/>
                <a:ea typeface="华文中宋" panose="02010600040101010101" pitchFamily="2" charset="-122"/>
              </a:rPr>
              <a:t>] == ')') {</a:t>
            </a:r>
          </a:p>
          <a:p>
            <a:r>
              <a:rPr lang="en-US" altLang="zh-CN" sz="1200" dirty="0">
                <a:latin typeface="华文中宋" panose="02010600040101010101" pitchFamily="2" charset="-122"/>
                <a:ea typeface="华文中宋" panose="02010600040101010101" pitchFamily="2" charset="-122"/>
              </a:rPr>
              <a:t>            while (!</a:t>
            </a:r>
            <a:r>
              <a:rPr lang="en-US" altLang="zh-CN" sz="1200" dirty="0" err="1">
                <a:latin typeface="华文中宋" panose="02010600040101010101" pitchFamily="2" charset="-122"/>
                <a:ea typeface="华文中宋" panose="02010600040101010101" pitchFamily="2" charset="-122"/>
              </a:rPr>
              <a:t>ops.empty</a:t>
            </a:r>
            <a:r>
              <a:rPr lang="en-US" altLang="zh-CN" sz="1200" dirty="0">
                <a:latin typeface="华文中宋" panose="02010600040101010101" pitchFamily="2" charset="-122"/>
                <a:ea typeface="华文中宋" panose="02010600040101010101" pitchFamily="2" charset="-122"/>
              </a:rPr>
              <a:t>() &amp;&amp; </a:t>
            </a:r>
            <a:r>
              <a:rPr lang="en-US" altLang="zh-CN" sz="1200" dirty="0" err="1">
                <a:latin typeface="华文中宋" panose="02010600040101010101" pitchFamily="2" charset="-122"/>
                <a:ea typeface="华文中宋" panose="02010600040101010101" pitchFamily="2" charset="-122"/>
              </a:rPr>
              <a:t>ops.top</a:t>
            </a:r>
            <a:r>
              <a:rPr lang="en-US" altLang="zh-CN" sz="1200" dirty="0">
                <a:latin typeface="华文中宋" panose="02010600040101010101" pitchFamily="2" charset="-122"/>
                <a:ea typeface="华文中宋" panose="02010600040101010101" pitchFamily="2" charset="-122"/>
              </a:rPr>
              <a:t>() != '(') {</a:t>
            </a:r>
          </a:p>
          <a:p>
            <a:r>
              <a:rPr lang="en-US" altLang="zh-CN" sz="1200" dirty="0">
                <a:latin typeface="华文中宋" panose="02010600040101010101" pitchFamily="2" charset="-122"/>
                <a:ea typeface="华文中宋" panose="02010600040101010101" pitchFamily="2" charset="-122"/>
              </a:rPr>
              <a:t>                double val2 = </a:t>
            </a:r>
            <a:r>
              <a:rPr lang="en-US" altLang="zh-CN" sz="1200" dirty="0" err="1">
                <a:latin typeface="华文中宋" panose="02010600040101010101" pitchFamily="2" charset="-122"/>
                <a:ea typeface="华文中宋" panose="02010600040101010101" pitchFamily="2" charset="-122"/>
              </a:rPr>
              <a:t>values.top</a:t>
            </a:r>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values.pop</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double val1 = </a:t>
            </a:r>
            <a:r>
              <a:rPr lang="en-US" altLang="zh-CN" sz="1200" dirty="0" err="1">
                <a:latin typeface="华文中宋" panose="02010600040101010101" pitchFamily="2" charset="-122"/>
                <a:ea typeface="华文中宋" panose="02010600040101010101" pitchFamily="2" charset="-122"/>
              </a:rPr>
              <a:t>values.top</a:t>
            </a:r>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values.pop</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char op = </a:t>
            </a:r>
            <a:r>
              <a:rPr lang="en-US" altLang="zh-CN" sz="1200" dirty="0" err="1">
                <a:latin typeface="华文中宋" panose="02010600040101010101" pitchFamily="2" charset="-122"/>
                <a:ea typeface="华文中宋" panose="02010600040101010101" pitchFamily="2" charset="-122"/>
              </a:rPr>
              <a:t>ops.top</a:t>
            </a:r>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ops.pop</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values.push</a:t>
            </a:r>
            <a:r>
              <a:rPr lang="en-US" altLang="zh-CN" sz="1200" dirty="0">
                <a:latin typeface="华文中宋" panose="02010600040101010101" pitchFamily="2" charset="-122"/>
                <a:ea typeface="华文中宋" panose="02010600040101010101" pitchFamily="2" charset="-122"/>
              </a:rPr>
              <a:t>(</a:t>
            </a:r>
            <a:r>
              <a:rPr lang="en-US" altLang="zh-CN" sz="1200" dirty="0" err="1">
                <a:latin typeface="华文中宋" panose="02010600040101010101" pitchFamily="2" charset="-122"/>
                <a:ea typeface="华文中宋" panose="02010600040101010101" pitchFamily="2" charset="-122"/>
              </a:rPr>
              <a:t>applyOp</a:t>
            </a:r>
            <a:r>
              <a:rPr lang="en-US" altLang="zh-CN" sz="1200" dirty="0">
                <a:latin typeface="华文中宋" panose="02010600040101010101" pitchFamily="2" charset="-122"/>
                <a:ea typeface="华文中宋" panose="02010600040101010101" pitchFamily="2" charset="-122"/>
              </a:rPr>
              <a:t>(val1, val2, op));</a:t>
            </a:r>
          </a:p>
          <a:p>
            <a:r>
              <a:rPr lang="en-US" altLang="zh-CN" sz="1200" dirty="0">
                <a:latin typeface="华文中宋" panose="02010600040101010101" pitchFamily="2" charset="-122"/>
                <a:ea typeface="华文中宋" panose="02010600040101010101" pitchFamily="2" charset="-122"/>
              </a:rPr>
              <a:t>            }</a:t>
            </a:r>
          </a:p>
          <a:p>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ops.pop</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a:t>
            </a:r>
          </a:p>
          <a:p>
            <a:r>
              <a:rPr lang="en-US" altLang="zh-CN" sz="1200" dirty="0">
                <a:latin typeface="华文中宋" panose="02010600040101010101" pitchFamily="2" charset="-122"/>
                <a:ea typeface="华文中宋" panose="02010600040101010101" pitchFamily="2" charset="-122"/>
              </a:rPr>
              <a:t>        // </a:t>
            </a:r>
            <a:r>
              <a:rPr lang="zh-CN" altLang="en-US" sz="1200" dirty="0">
                <a:latin typeface="华文中宋" panose="02010600040101010101" pitchFamily="2" charset="-122"/>
                <a:ea typeface="华文中宋" panose="02010600040101010101" pitchFamily="2" charset="-122"/>
              </a:rPr>
              <a:t>处理运算符</a:t>
            </a:r>
          </a:p>
          <a:p>
            <a:r>
              <a:rPr lang="zh-CN" altLang="en-US" sz="1200" dirty="0">
                <a:latin typeface="华文中宋" panose="02010600040101010101" pitchFamily="2" charset="-122"/>
                <a:ea typeface="华文中宋" panose="02010600040101010101" pitchFamily="2" charset="-122"/>
              </a:rPr>
              <a:t>        </a:t>
            </a:r>
            <a:r>
              <a:rPr lang="en-US" altLang="zh-CN" sz="1200" dirty="0">
                <a:latin typeface="华文中宋" panose="02010600040101010101" pitchFamily="2" charset="-122"/>
                <a:ea typeface="华文中宋" panose="02010600040101010101" pitchFamily="2" charset="-122"/>
              </a:rPr>
              <a:t>else {</a:t>
            </a:r>
          </a:p>
          <a:p>
            <a:r>
              <a:rPr lang="en-US" altLang="zh-CN" sz="1200" dirty="0">
                <a:latin typeface="华文中宋" panose="02010600040101010101" pitchFamily="2" charset="-122"/>
                <a:ea typeface="华文中宋" panose="02010600040101010101" pitchFamily="2" charset="-122"/>
              </a:rPr>
              <a:t>            while (!</a:t>
            </a:r>
            <a:r>
              <a:rPr lang="en-US" altLang="zh-CN" sz="1200" dirty="0" err="1">
                <a:latin typeface="华文中宋" panose="02010600040101010101" pitchFamily="2" charset="-122"/>
                <a:ea typeface="华文中宋" panose="02010600040101010101" pitchFamily="2" charset="-122"/>
              </a:rPr>
              <a:t>ops.empty</a:t>
            </a:r>
            <a:r>
              <a:rPr lang="en-US" altLang="zh-CN" sz="1200" dirty="0">
                <a:latin typeface="华文中宋" panose="02010600040101010101" pitchFamily="2" charset="-122"/>
                <a:ea typeface="华文中宋" panose="02010600040101010101" pitchFamily="2" charset="-122"/>
              </a:rPr>
              <a:t>() &amp;&amp; precedence(</a:t>
            </a:r>
            <a:r>
              <a:rPr lang="en-US" altLang="zh-CN" sz="1200" dirty="0" err="1">
                <a:latin typeface="华文中宋" panose="02010600040101010101" pitchFamily="2" charset="-122"/>
                <a:ea typeface="华文中宋" panose="02010600040101010101" pitchFamily="2" charset="-122"/>
              </a:rPr>
              <a:t>ops.top</a:t>
            </a:r>
            <a:r>
              <a:rPr lang="en-US" altLang="zh-CN" sz="1200" dirty="0">
                <a:latin typeface="华文中宋" panose="02010600040101010101" pitchFamily="2" charset="-122"/>
                <a:ea typeface="华文中宋" panose="02010600040101010101" pitchFamily="2" charset="-122"/>
              </a:rPr>
              <a:t>()) &gt;= precedence(expression[</a:t>
            </a:r>
            <a:r>
              <a:rPr lang="en-US" altLang="zh-CN" sz="1200" dirty="0" err="1">
                <a:latin typeface="华文中宋" panose="02010600040101010101" pitchFamily="2" charset="-122"/>
                <a:ea typeface="华文中宋" panose="02010600040101010101" pitchFamily="2" charset="-122"/>
              </a:rPr>
              <a:t>i</a:t>
            </a:r>
            <a:r>
              <a:rPr lang="en-US" altLang="zh-CN" sz="1200" dirty="0">
                <a:latin typeface="华文中宋" panose="02010600040101010101" pitchFamily="2" charset="-122"/>
                <a:ea typeface="华文中宋" panose="02010600040101010101" pitchFamily="2" charset="-122"/>
              </a:rPr>
              <a:t>])) {</a:t>
            </a:r>
          </a:p>
          <a:p>
            <a:r>
              <a:rPr lang="en-US" altLang="zh-CN" sz="1200" dirty="0">
                <a:latin typeface="华文中宋" panose="02010600040101010101" pitchFamily="2" charset="-122"/>
                <a:ea typeface="华文中宋" panose="02010600040101010101" pitchFamily="2" charset="-122"/>
              </a:rPr>
              <a:t>                double val2 = </a:t>
            </a:r>
            <a:r>
              <a:rPr lang="en-US" altLang="zh-CN" sz="1200" dirty="0" err="1">
                <a:latin typeface="华文中宋" panose="02010600040101010101" pitchFamily="2" charset="-122"/>
                <a:ea typeface="华文中宋" panose="02010600040101010101" pitchFamily="2" charset="-122"/>
              </a:rPr>
              <a:t>values.top</a:t>
            </a:r>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values.pop</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double val1 = </a:t>
            </a:r>
            <a:r>
              <a:rPr lang="en-US" altLang="zh-CN" sz="1200" dirty="0" err="1">
                <a:latin typeface="华文中宋" panose="02010600040101010101" pitchFamily="2" charset="-122"/>
                <a:ea typeface="华文中宋" panose="02010600040101010101" pitchFamily="2" charset="-122"/>
              </a:rPr>
              <a:t>values.top</a:t>
            </a:r>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values.pop</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char op = </a:t>
            </a:r>
            <a:r>
              <a:rPr lang="en-US" altLang="zh-CN" sz="1200" dirty="0" err="1">
                <a:latin typeface="华文中宋" panose="02010600040101010101" pitchFamily="2" charset="-122"/>
                <a:ea typeface="华文中宋" panose="02010600040101010101" pitchFamily="2" charset="-122"/>
              </a:rPr>
              <a:t>ops.top</a:t>
            </a:r>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ops.pop</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values.push</a:t>
            </a:r>
            <a:r>
              <a:rPr lang="en-US" altLang="zh-CN" sz="1200" dirty="0">
                <a:latin typeface="华文中宋" panose="02010600040101010101" pitchFamily="2" charset="-122"/>
                <a:ea typeface="华文中宋" panose="02010600040101010101" pitchFamily="2" charset="-122"/>
              </a:rPr>
              <a:t>(</a:t>
            </a:r>
            <a:r>
              <a:rPr lang="en-US" altLang="zh-CN" sz="1200" dirty="0" err="1">
                <a:latin typeface="华文中宋" panose="02010600040101010101" pitchFamily="2" charset="-122"/>
                <a:ea typeface="华文中宋" panose="02010600040101010101" pitchFamily="2" charset="-122"/>
              </a:rPr>
              <a:t>applyOp</a:t>
            </a:r>
            <a:r>
              <a:rPr lang="en-US" altLang="zh-CN" sz="1200" dirty="0">
                <a:latin typeface="华文中宋" panose="02010600040101010101" pitchFamily="2" charset="-122"/>
                <a:ea typeface="华文中宋" panose="02010600040101010101" pitchFamily="2" charset="-122"/>
              </a:rPr>
              <a:t>(val1, val2, op));</a:t>
            </a:r>
          </a:p>
          <a:p>
            <a:r>
              <a:rPr lang="en-US" altLang="zh-CN" sz="1200" dirty="0">
                <a:latin typeface="华文中宋" panose="02010600040101010101" pitchFamily="2" charset="-122"/>
                <a:ea typeface="华文中宋" panose="02010600040101010101" pitchFamily="2" charset="-122"/>
              </a:rPr>
              <a:t>            }</a:t>
            </a:r>
          </a:p>
          <a:p>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ops.push</a:t>
            </a:r>
            <a:r>
              <a:rPr lang="en-US" altLang="zh-CN" sz="1200" dirty="0">
                <a:latin typeface="华文中宋" panose="02010600040101010101" pitchFamily="2" charset="-122"/>
                <a:ea typeface="华文中宋" panose="02010600040101010101" pitchFamily="2" charset="-122"/>
              </a:rPr>
              <a:t>(expression[</a:t>
            </a:r>
            <a:r>
              <a:rPr lang="en-US" altLang="zh-CN" sz="1200" dirty="0" err="1">
                <a:latin typeface="华文中宋" panose="02010600040101010101" pitchFamily="2" charset="-122"/>
                <a:ea typeface="华文中宋" panose="02010600040101010101" pitchFamily="2" charset="-122"/>
              </a:rPr>
              <a:t>i</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a:t>
            </a:r>
          </a:p>
          <a:p>
            <a:r>
              <a:rPr lang="en-US" altLang="zh-CN" sz="1200" dirty="0">
                <a:latin typeface="华文中宋" panose="02010600040101010101" pitchFamily="2" charset="-122"/>
                <a:ea typeface="华文中宋" panose="02010600040101010101" pitchFamily="2" charset="-122"/>
              </a:rPr>
              <a:t>    }</a:t>
            </a:r>
          </a:p>
          <a:p>
            <a:r>
              <a:rPr lang="en-US" altLang="zh-CN" sz="1200" dirty="0">
                <a:latin typeface="华文中宋" panose="02010600040101010101" pitchFamily="2" charset="-122"/>
                <a:ea typeface="华文中宋" panose="02010600040101010101" pitchFamily="2" charset="-122"/>
              </a:rPr>
              <a:t>    </a:t>
            </a:r>
          </a:p>
          <a:p>
            <a:r>
              <a:rPr lang="en-US" altLang="zh-CN" sz="1200" dirty="0">
                <a:latin typeface="华文中宋" panose="02010600040101010101" pitchFamily="2" charset="-122"/>
                <a:ea typeface="华文中宋" panose="02010600040101010101" pitchFamily="2" charset="-122"/>
              </a:rPr>
              <a:t>    while (!</a:t>
            </a:r>
            <a:r>
              <a:rPr lang="en-US" altLang="zh-CN" sz="1200" dirty="0" err="1">
                <a:latin typeface="华文中宋" panose="02010600040101010101" pitchFamily="2" charset="-122"/>
                <a:ea typeface="华文中宋" panose="02010600040101010101" pitchFamily="2" charset="-122"/>
              </a:rPr>
              <a:t>ops.empty</a:t>
            </a:r>
            <a:r>
              <a:rPr lang="en-US" altLang="zh-CN" sz="1200" dirty="0">
                <a:latin typeface="华文中宋" panose="02010600040101010101" pitchFamily="2" charset="-122"/>
                <a:ea typeface="华文中宋" panose="02010600040101010101" pitchFamily="2" charset="-122"/>
              </a:rPr>
              <a:t>()) {</a:t>
            </a:r>
          </a:p>
          <a:p>
            <a:r>
              <a:rPr lang="en-US" altLang="zh-CN" sz="1200" dirty="0">
                <a:latin typeface="华文中宋" panose="02010600040101010101" pitchFamily="2" charset="-122"/>
                <a:ea typeface="华文中宋" panose="02010600040101010101" pitchFamily="2" charset="-122"/>
              </a:rPr>
              <a:t>        double val2 = </a:t>
            </a:r>
            <a:r>
              <a:rPr lang="en-US" altLang="zh-CN" sz="1200" dirty="0" err="1">
                <a:latin typeface="华文中宋" panose="02010600040101010101" pitchFamily="2" charset="-122"/>
                <a:ea typeface="华文中宋" panose="02010600040101010101" pitchFamily="2" charset="-122"/>
              </a:rPr>
              <a:t>values.top</a:t>
            </a:r>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values.pop</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double val1 = </a:t>
            </a:r>
            <a:r>
              <a:rPr lang="en-US" altLang="zh-CN" sz="1200" dirty="0" err="1">
                <a:latin typeface="华文中宋" panose="02010600040101010101" pitchFamily="2" charset="-122"/>
                <a:ea typeface="华文中宋" panose="02010600040101010101" pitchFamily="2" charset="-122"/>
              </a:rPr>
              <a:t>values.top</a:t>
            </a:r>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values.pop</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char op = </a:t>
            </a:r>
            <a:r>
              <a:rPr lang="en-US" altLang="zh-CN" sz="1200" dirty="0" err="1">
                <a:latin typeface="华文中宋" panose="02010600040101010101" pitchFamily="2" charset="-122"/>
                <a:ea typeface="华文中宋" panose="02010600040101010101" pitchFamily="2" charset="-122"/>
              </a:rPr>
              <a:t>ops.top</a:t>
            </a:r>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ops.pop</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        </a:t>
            </a:r>
            <a:r>
              <a:rPr lang="en-US" altLang="zh-CN" sz="1200" dirty="0" err="1">
                <a:latin typeface="华文中宋" panose="02010600040101010101" pitchFamily="2" charset="-122"/>
                <a:ea typeface="华文中宋" panose="02010600040101010101" pitchFamily="2" charset="-122"/>
              </a:rPr>
              <a:t>values.push</a:t>
            </a:r>
            <a:r>
              <a:rPr lang="en-US" altLang="zh-CN" sz="1200" dirty="0">
                <a:latin typeface="华文中宋" panose="02010600040101010101" pitchFamily="2" charset="-122"/>
                <a:ea typeface="华文中宋" panose="02010600040101010101" pitchFamily="2" charset="-122"/>
              </a:rPr>
              <a:t>(</a:t>
            </a:r>
            <a:r>
              <a:rPr lang="en-US" altLang="zh-CN" sz="1200" dirty="0" err="1">
                <a:latin typeface="华文中宋" panose="02010600040101010101" pitchFamily="2" charset="-122"/>
                <a:ea typeface="华文中宋" panose="02010600040101010101" pitchFamily="2" charset="-122"/>
              </a:rPr>
              <a:t>applyOp</a:t>
            </a:r>
            <a:r>
              <a:rPr lang="en-US" altLang="zh-CN" sz="1200" dirty="0">
                <a:latin typeface="华文中宋" panose="02010600040101010101" pitchFamily="2" charset="-122"/>
                <a:ea typeface="华文中宋" panose="02010600040101010101" pitchFamily="2" charset="-122"/>
              </a:rPr>
              <a:t>(val1, val2, op));</a:t>
            </a:r>
          </a:p>
          <a:p>
            <a:r>
              <a:rPr lang="en-US" altLang="zh-CN" sz="1200" dirty="0">
                <a:latin typeface="华文中宋" panose="02010600040101010101" pitchFamily="2" charset="-122"/>
                <a:ea typeface="华文中宋" panose="02010600040101010101" pitchFamily="2" charset="-122"/>
              </a:rPr>
              <a:t>    }</a:t>
            </a:r>
          </a:p>
          <a:p>
            <a:r>
              <a:rPr lang="en-US" altLang="zh-CN" sz="1200" dirty="0">
                <a:latin typeface="华文中宋" panose="02010600040101010101" pitchFamily="2" charset="-122"/>
                <a:ea typeface="华文中宋" panose="02010600040101010101" pitchFamily="2" charset="-122"/>
              </a:rPr>
              <a:t>    </a:t>
            </a:r>
          </a:p>
          <a:p>
            <a:r>
              <a:rPr lang="en-US" altLang="zh-CN" sz="1200" dirty="0">
                <a:latin typeface="华文中宋" panose="02010600040101010101" pitchFamily="2" charset="-122"/>
                <a:ea typeface="华文中宋" panose="02010600040101010101" pitchFamily="2" charset="-122"/>
              </a:rPr>
              <a:t>    return </a:t>
            </a:r>
            <a:r>
              <a:rPr lang="en-US" altLang="zh-CN" sz="1200" dirty="0" err="1">
                <a:latin typeface="华文中宋" panose="02010600040101010101" pitchFamily="2" charset="-122"/>
                <a:ea typeface="华文中宋" panose="02010600040101010101" pitchFamily="2" charset="-122"/>
              </a:rPr>
              <a:t>values.top</a:t>
            </a:r>
            <a:r>
              <a:rPr lang="en-US" altLang="zh-CN" sz="1200" dirty="0">
                <a:latin typeface="华文中宋" panose="02010600040101010101" pitchFamily="2" charset="-122"/>
                <a:ea typeface="华文中宋" panose="02010600040101010101" pitchFamily="2" charset="-122"/>
              </a:rPr>
              <a:t>();</a:t>
            </a:r>
          </a:p>
          <a:p>
            <a:r>
              <a:rPr lang="en-US" altLang="zh-CN" sz="12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31548453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ppt_x</p:attrName>
                                        </p:attrNameLst>
                                      </p:cBhvr>
                                      <p:tavLst>
                                        <p:tav tm="0">
                                          <p:val>
                                            <p:strVal val="#ppt_x"/>
                                          </p:val>
                                        </p:tav>
                                        <p:tav tm="100000">
                                          <p:val>
                                            <p:strVal val="#ppt_x"/>
                                          </p:val>
                                        </p:tav>
                                      </p:tavLst>
                                    </p:anim>
                                    <p:anim calcmode="lin" valueType="num">
                                      <p:cBhvr>
                                        <p:cTn id="3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3" grpId="0"/>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7E314-3B9D-4E78-0DF6-9077A639799C}"/>
            </a:ext>
          </a:extLst>
        </p:cNvPr>
        <p:cNvGrpSpPr/>
        <p:nvPr/>
      </p:nvGrpSpPr>
      <p:grpSpPr>
        <a:xfrm>
          <a:off x="0" y="0"/>
          <a:ext cx="0" cy="0"/>
          <a:chOff x="0" y="0"/>
          <a:chExt cx="0" cy="0"/>
        </a:xfrm>
      </p:grpSpPr>
      <p:sp>
        <p:nvSpPr>
          <p:cNvPr id="18434" name="标题 3" descr="#clear#">
            <a:extLst>
              <a:ext uri="{FF2B5EF4-FFF2-40B4-BE49-F238E27FC236}">
                <a16:creationId xmlns:a16="http://schemas.microsoft.com/office/drawing/2014/main" id="{8B8D0C1C-ACBC-71CC-9333-9203FBBB2CEA}"/>
              </a:ext>
            </a:extLst>
          </p:cNvP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进阶计算器制作</a:t>
            </a:r>
          </a:p>
        </p:txBody>
      </p:sp>
      <p:pic>
        <p:nvPicPr>
          <p:cNvPr id="2" name="图片 1" descr="R-C (2)">
            <a:extLst>
              <a:ext uri="{FF2B5EF4-FFF2-40B4-BE49-F238E27FC236}">
                <a16:creationId xmlns:a16="http://schemas.microsoft.com/office/drawing/2014/main" id="{0FBCC936-6F41-99EE-86EB-1308D7E71B75}"/>
              </a:ext>
            </a:extLst>
          </p:cNvPr>
          <p:cNvPicPr>
            <a:picLocks noChangeAspect="1"/>
          </p:cNvPicPr>
          <p:nvPr/>
        </p:nvPicPr>
        <p:blipFill>
          <a:blip r:embed="rId3"/>
          <a:srcRect t="23639" b="3497"/>
          <a:stretch>
            <a:fillRect/>
          </a:stretch>
        </p:blipFill>
        <p:spPr>
          <a:xfrm>
            <a:off x="9087485" y="3841750"/>
            <a:ext cx="3104515" cy="3016250"/>
          </a:xfrm>
          <a:prstGeom prst="rect">
            <a:avLst/>
          </a:prstGeom>
        </p:spPr>
      </p:pic>
      <p:pic>
        <p:nvPicPr>
          <p:cNvPr id="14" name="图片 13" descr="v2-be7ea7b97c4482271cbcf1f0155bd3a7_r">
            <a:extLst>
              <a:ext uri="{FF2B5EF4-FFF2-40B4-BE49-F238E27FC236}">
                <a16:creationId xmlns:a16="http://schemas.microsoft.com/office/drawing/2014/main" id="{C68046BB-9D50-B3F1-BEE8-3FDB6A951880}"/>
              </a:ext>
            </a:extLst>
          </p:cNvPr>
          <p:cNvPicPr>
            <a:picLocks noChangeAspect="1"/>
          </p:cNvPicPr>
          <p:nvPr/>
        </p:nvPicPr>
        <p:blipFill>
          <a:blip r:embed="rId4"/>
          <a:stretch>
            <a:fillRect/>
          </a:stretch>
        </p:blipFill>
        <p:spPr>
          <a:xfrm>
            <a:off x="8992870" y="0"/>
            <a:ext cx="3199130" cy="1799590"/>
          </a:xfrm>
          <a:prstGeom prst="rect">
            <a:avLst/>
          </a:prstGeom>
        </p:spPr>
      </p:pic>
      <p:sp>
        <p:nvSpPr>
          <p:cNvPr id="3" name="文本框 2">
            <a:extLst>
              <a:ext uri="{FF2B5EF4-FFF2-40B4-BE49-F238E27FC236}">
                <a16:creationId xmlns:a16="http://schemas.microsoft.com/office/drawing/2014/main" id="{11D24C69-C43F-5927-B391-AF59B93FD92D}"/>
              </a:ext>
            </a:extLst>
          </p:cNvPr>
          <p:cNvSpPr txBox="1"/>
          <p:nvPr/>
        </p:nvSpPr>
        <p:spPr>
          <a:xfrm>
            <a:off x="1988361" y="1337847"/>
            <a:ext cx="6308746" cy="4708981"/>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int main() {</a:t>
            </a:r>
          </a:p>
          <a:p>
            <a:r>
              <a:rPr lang="en-US" altLang="zh-CN" sz="2000" dirty="0">
                <a:latin typeface="华文中宋" panose="02010600040101010101" pitchFamily="2" charset="-122"/>
                <a:ea typeface="华文中宋" panose="02010600040101010101" pitchFamily="2" charset="-122"/>
              </a:rPr>
              <a:t>    string expression;</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cout</a:t>
            </a:r>
            <a:r>
              <a:rPr lang="en-US" altLang="zh-CN" sz="2000" dirty="0">
                <a:latin typeface="华文中宋" panose="02010600040101010101" pitchFamily="2" charset="-122"/>
                <a:ea typeface="华文中宋" panose="02010600040101010101" pitchFamily="2" charset="-122"/>
              </a:rPr>
              <a:t> &lt;&lt; "</a:t>
            </a:r>
            <a:r>
              <a:rPr lang="zh-CN" altLang="en-US" sz="2000" dirty="0">
                <a:latin typeface="华文中宋" panose="02010600040101010101" pitchFamily="2" charset="-122"/>
                <a:ea typeface="华文中宋" panose="02010600040101010101" pitchFamily="2" charset="-122"/>
              </a:rPr>
              <a:t>请输入数学表达式 </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支持 </a:t>
            </a:r>
            <a:r>
              <a:rPr lang="en-US" altLang="zh-CN" sz="2000" dirty="0">
                <a:latin typeface="华文中宋" panose="02010600040101010101" pitchFamily="2" charset="-122"/>
                <a:ea typeface="华文中宋" panose="02010600040101010101" pitchFamily="2" charset="-122"/>
              </a:rPr>
              <a:t>+, -, *, /, ^, </a:t>
            </a:r>
            <a:r>
              <a:rPr lang="zh-CN" altLang="en-US" sz="2000" dirty="0">
                <a:latin typeface="华文中宋" panose="02010600040101010101" pitchFamily="2" charset="-122"/>
                <a:ea typeface="华文中宋" panose="02010600040101010101" pitchFamily="2" charset="-122"/>
              </a:rPr>
              <a:t>括号</a:t>
            </a:r>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getline</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cin</a:t>
            </a:r>
            <a:r>
              <a:rPr lang="en-US" altLang="zh-CN" sz="2000" dirty="0">
                <a:latin typeface="华文中宋" panose="02010600040101010101" pitchFamily="2" charset="-122"/>
                <a:ea typeface="华文中宋" panose="02010600040101010101" pitchFamily="2" charset="-122"/>
              </a:rPr>
              <a:t>, expression);</a:t>
            </a:r>
          </a:p>
          <a:p>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try {</a:t>
            </a:r>
          </a:p>
          <a:p>
            <a:r>
              <a:rPr lang="en-US" altLang="zh-CN" sz="2000" dirty="0">
                <a:latin typeface="华文中宋" panose="02010600040101010101" pitchFamily="2" charset="-122"/>
                <a:ea typeface="华文中宋" panose="02010600040101010101" pitchFamily="2" charset="-122"/>
              </a:rPr>
              <a:t>        double result = evaluate(expression);</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cout</a:t>
            </a:r>
            <a:r>
              <a:rPr lang="en-US" altLang="zh-CN" sz="2000" dirty="0">
                <a:latin typeface="华文中宋" panose="02010600040101010101" pitchFamily="2" charset="-122"/>
                <a:ea typeface="华文中宋" panose="02010600040101010101" pitchFamily="2" charset="-122"/>
              </a:rPr>
              <a:t> &lt;&lt; "</a:t>
            </a:r>
            <a:r>
              <a:rPr lang="zh-CN" altLang="en-US" sz="2000" dirty="0">
                <a:latin typeface="华文中宋" panose="02010600040101010101" pitchFamily="2" charset="-122"/>
                <a:ea typeface="华文中宋" panose="02010600040101010101" pitchFamily="2" charset="-122"/>
              </a:rPr>
              <a:t>计算结果</a:t>
            </a:r>
            <a:r>
              <a:rPr lang="en-US" altLang="zh-CN" sz="2000" dirty="0">
                <a:latin typeface="华文中宋" panose="02010600040101010101" pitchFamily="2" charset="-122"/>
                <a:ea typeface="华文中宋" panose="02010600040101010101" pitchFamily="2" charset="-122"/>
              </a:rPr>
              <a:t>: " &lt;&lt; result &lt;&lt; </a:t>
            </a:r>
            <a:r>
              <a:rPr lang="en-US" altLang="zh-CN" sz="2000" dirty="0" err="1">
                <a:latin typeface="华文中宋" panose="02010600040101010101" pitchFamily="2" charset="-122"/>
                <a:ea typeface="华文中宋" panose="02010600040101010101" pitchFamily="2" charset="-122"/>
              </a:rPr>
              <a:t>endl</a:t>
            </a:r>
            <a:r>
              <a:rPr lang="en-US" altLang="zh-CN" sz="2000" dirty="0">
                <a:latin typeface="华文中宋" panose="02010600040101010101" pitchFamily="2" charset="-122"/>
                <a:ea typeface="华文中宋" panose="02010600040101010101" pitchFamily="2" charset="-122"/>
              </a:rPr>
              <a:t>;</a:t>
            </a:r>
          </a:p>
          <a:p>
            <a:r>
              <a:rPr lang="en-US" altLang="zh-CN" sz="2000" dirty="0">
                <a:latin typeface="华文中宋" panose="02010600040101010101" pitchFamily="2" charset="-122"/>
                <a:ea typeface="华文中宋" panose="02010600040101010101" pitchFamily="2" charset="-122"/>
              </a:rPr>
              <a:t>    } catch (const exception&amp; e) {</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cerr</a:t>
            </a:r>
            <a:r>
              <a:rPr lang="en-US" altLang="zh-CN" sz="2000" dirty="0">
                <a:latin typeface="华文中宋" panose="02010600040101010101" pitchFamily="2" charset="-122"/>
                <a:ea typeface="华文中宋" panose="02010600040101010101" pitchFamily="2" charset="-122"/>
              </a:rPr>
              <a:t> &lt;&lt; "</a:t>
            </a:r>
            <a:r>
              <a:rPr lang="zh-CN" altLang="en-US" sz="2000" dirty="0">
                <a:latin typeface="华文中宋" panose="02010600040101010101" pitchFamily="2" charset="-122"/>
                <a:ea typeface="华文中宋" panose="02010600040101010101" pitchFamily="2" charset="-122"/>
              </a:rPr>
              <a:t>错误</a:t>
            </a:r>
            <a:r>
              <a:rPr lang="en-US" altLang="zh-CN" sz="2000" dirty="0">
                <a:latin typeface="华文中宋" panose="02010600040101010101" pitchFamily="2" charset="-122"/>
                <a:ea typeface="华文中宋" panose="02010600040101010101" pitchFamily="2" charset="-122"/>
              </a:rPr>
              <a:t>: " &lt;&lt; </a:t>
            </a:r>
            <a:r>
              <a:rPr lang="en-US" altLang="zh-CN" sz="2000" dirty="0" err="1">
                <a:latin typeface="华文中宋" panose="02010600040101010101" pitchFamily="2" charset="-122"/>
                <a:ea typeface="华文中宋" panose="02010600040101010101" pitchFamily="2" charset="-122"/>
              </a:rPr>
              <a:t>e.what</a:t>
            </a:r>
            <a:r>
              <a:rPr lang="en-US" altLang="zh-CN" sz="2000" dirty="0">
                <a:latin typeface="华文中宋" panose="02010600040101010101" pitchFamily="2" charset="-122"/>
                <a:ea typeface="华文中宋" panose="02010600040101010101" pitchFamily="2" charset="-122"/>
              </a:rPr>
              <a:t>() &lt;&lt; </a:t>
            </a:r>
            <a:r>
              <a:rPr lang="en-US" altLang="zh-CN" sz="2000" dirty="0" err="1">
                <a:latin typeface="华文中宋" panose="02010600040101010101" pitchFamily="2" charset="-122"/>
                <a:ea typeface="华文中宋" panose="02010600040101010101" pitchFamily="2" charset="-122"/>
              </a:rPr>
              <a:t>endl</a:t>
            </a:r>
            <a:r>
              <a:rPr lang="en-US" altLang="zh-CN" sz="2000" dirty="0">
                <a:latin typeface="华文中宋" panose="02010600040101010101" pitchFamily="2" charset="-122"/>
                <a:ea typeface="华文中宋" panose="02010600040101010101" pitchFamily="2" charset="-122"/>
              </a:rPr>
              <a:t>;</a:t>
            </a:r>
          </a:p>
          <a:p>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return 0;</a:t>
            </a:r>
          </a:p>
          <a:p>
            <a:r>
              <a:rPr lang="en-US" altLang="zh-CN" sz="20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37275119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434"/>
                                        </p:tgtEl>
                                        <p:attrNameLst>
                                          <p:attrName>style.visibility</p:attrName>
                                        </p:attrNameLst>
                                      </p:cBhvr>
                                      <p:to>
                                        <p:strVal val="visible"/>
                                      </p:to>
                                    </p:set>
                                    <p:anim calcmode="lin" valueType="num">
                                      <p:cBhvr>
                                        <p:cTn id="7" dur="5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434"/>
                                        </p:tgtEl>
                                        <p:attrNameLst>
                                          <p:attrName>ppt_y</p:attrName>
                                        </p:attrNameLst>
                                      </p:cBhvr>
                                      <p:tavLst>
                                        <p:tav tm="0">
                                          <p:val>
                                            <p:strVal val="#ppt_y"/>
                                          </p:val>
                                        </p:tav>
                                        <p:tav tm="100000">
                                          <p:val>
                                            <p:strVal val="#ppt_y"/>
                                          </p:val>
                                        </p:tav>
                                      </p:tavLst>
                                    </p:anim>
                                    <p:anim calcmode="lin" valueType="num">
                                      <p:cBhvr>
                                        <p:cTn id="9" dur="5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43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6280" y="5019548"/>
            <a:ext cx="1275328" cy="1935366"/>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6910" y="5013956"/>
            <a:ext cx="1912991" cy="1940958"/>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76834" y="5084848"/>
            <a:ext cx="1415166" cy="1773152"/>
          </a:xfrm>
          <a:prstGeom prst="rect">
            <a:avLst/>
          </a:prstGeom>
        </p:spPr>
      </p:pic>
      <p:grpSp>
        <p:nvGrpSpPr>
          <p:cNvPr id="10" name="组合 9"/>
          <p:cNvGrpSpPr/>
          <p:nvPr/>
        </p:nvGrpSpPr>
        <p:grpSpPr>
          <a:xfrm>
            <a:off x="2186606" y="2160104"/>
            <a:ext cx="7414593" cy="2125823"/>
            <a:chOff x="2186606" y="2160104"/>
            <a:chExt cx="7414593" cy="2125823"/>
          </a:xfrm>
        </p:grpSpPr>
        <p:sp>
          <p:nvSpPr>
            <p:cNvPr id="11" name="文本框 10"/>
            <p:cNvSpPr txBox="1"/>
            <p:nvPr/>
          </p:nvSpPr>
          <p:spPr>
            <a:xfrm>
              <a:off x="2339007" y="2464737"/>
              <a:ext cx="2213113" cy="1569660"/>
            </a:xfrm>
            <a:prstGeom prst="rect">
              <a:avLst/>
            </a:prstGeom>
            <a:noFill/>
          </p:spPr>
          <p:txBody>
            <a:bodyPr wrap="square" rtlCol="0">
              <a:spAutoFit/>
            </a:bodyPr>
            <a:lstStyle/>
            <a:p>
              <a:pPr algn="ctr"/>
              <a:r>
                <a:rPr lang="en-US" altLang="zh-CN" sz="9600" b="1" dirty="0">
                  <a:solidFill>
                    <a:srgbClr val="FF0000"/>
                  </a:solidFill>
                  <a:latin typeface="Algerian" panose="04020705040A02060702" pitchFamily="82" charset="0"/>
                  <a:ea typeface="微软雅黑 Light" panose="020B0502040204020203" pitchFamily="34" charset="-122"/>
                </a:rPr>
                <a:t>01</a:t>
              </a:r>
              <a:endParaRPr lang="zh-CN" altLang="en-US" sz="9600" b="1" dirty="0">
                <a:solidFill>
                  <a:srgbClr val="FF0000"/>
                </a:solidFill>
                <a:latin typeface="Algerian" panose="04020705040A02060702" pitchFamily="82" charset="0"/>
                <a:ea typeface="微软雅黑 Light" panose="020B0502040204020203" pitchFamily="34" charset="-122"/>
              </a:endParaRPr>
            </a:p>
          </p:txBody>
        </p:sp>
        <p:sp>
          <p:nvSpPr>
            <p:cNvPr id="12" name="文本框 22"/>
            <p:cNvSpPr txBox="1">
              <a:spLocks noChangeArrowheads="1"/>
            </p:cNvSpPr>
            <p:nvPr/>
          </p:nvSpPr>
          <p:spPr bwMode="auto">
            <a:xfrm>
              <a:off x="4631632" y="2576565"/>
              <a:ext cx="3810572" cy="583565"/>
            </a:xfrm>
            <a:prstGeom prst="rect">
              <a:avLst/>
            </a:prstGeom>
            <a:noFill/>
            <a:ln>
              <a:noFill/>
            </a:ln>
          </p:spPr>
          <p:txBody>
            <a:bodyPr>
              <a:spAutoFit/>
            </a:bodyPr>
            <a:lstStyle>
              <a:lvl1pPr/>
              <a:lvl2pPr marL="742950" indent="-285750"/>
              <a:lvl3pPr/>
              <a:lvl4pPr/>
              <a:lvl5pPr/>
              <a:lvl6pPr/>
              <a:lvl7pPr/>
              <a:lvl8pPr/>
              <a:lvl9pPr/>
            </a:lstStyle>
            <a:p>
              <a:r>
                <a:rPr lang="zh-CN" altLang="en-US" sz="3200" dirty="0">
                  <a:latin typeface="汉仪夏日体W" charset="0"/>
                  <a:ea typeface="汉仪夏日体W" charset="0"/>
                </a:rPr>
                <a:t>基础理论与概念</a:t>
              </a:r>
            </a:p>
          </p:txBody>
        </p:sp>
        <p:sp>
          <p:nvSpPr>
            <p:cNvPr id="13" name="矩形 23"/>
            <p:cNvSpPr>
              <a:spLocks noChangeArrowheads="1"/>
            </p:cNvSpPr>
            <p:nvPr/>
          </p:nvSpPr>
          <p:spPr bwMode="auto">
            <a:xfrm>
              <a:off x="4631632" y="3199127"/>
              <a:ext cx="4565377" cy="414020"/>
            </a:xfrm>
            <a:prstGeom prst="rect">
              <a:avLst/>
            </a:prstGeom>
            <a:noFill/>
            <a:ln>
              <a:noFill/>
            </a:ln>
          </p:spPr>
          <p:txBody>
            <a:bodyPr wrap="square">
              <a:spAutoFit/>
            </a:bodyPr>
            <a:lstStyle/>
            <a:p>
              <a:pPr eaLnBrk="1" hangingPunct="1">
                <a:lnSpc>
                  <a:spcPct val="150000"/>
                </a:lnSpc>
              </a:pPr>
              <a:r>
                <a:rPr lang="en-US" altLang="zh-CN" sz="1400" dirty="0">
                  <a:latin typeface="汉仪夏日体W" charset="0"/>
                  <a:ea typeface="微软雅黑 Light" panose="020B0502040204020203" pitchFamily="34" charset="-122"/>
                  <a:cs typeface="汉仪夏日体W" charset="0"/>
                </a:rPr>
                <a:t>C++</a:t>
              </a:r>
              <a:r>
                <a:rPr lang="zh-CN" altLang="en-US" sz="1400" dirty="0">
                  <a:latin typeface="汉仪夏日体W" charset="0"/>
                  <a:ea typeface="微软雅黑 Light" panose="020B0502040204020203" pitchFamily="34" charset="-122"/>
                  <a:cs typeface="汉仪夏日体W" charset="0"/>
                </a:rPr>
                <a:t>程序构造输入，输出，运算符</a:t>
              </a:r>
            </a:p>
          </p:txBody>
        </p:sp>
        <p:cxnSp>
          <p:nvCxnSpPr>
            <p:cNvPr id="14" name="直接连接符 13"/>
            <p:cNvCxnSpPr/>
            <p:nvPr/>
          </p:nvCxnSpPr>
          <p:spPr>
            <a:xfrm>
              <a:off x="4459354" y="2597090"/>
              <a:ext cx="0" cy="127237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半闭框 14"/>
            <p:cNvSpPr/>
            <p:nvPr/>
          </p:nvSpPr>
          <p:spPr>
            <a:xfrm>
              <a:off x="2186606" y="2160104"/>
              <a:ext cx="463826" cy="416461"/>
            </a:xfrm>
            <a:prstGeom prst="halfFrame">
              <a:avLst>
                <a:gd name="adj1" fmla="val 0"/>
                <a:gd name="adj2" fmla="val 0"/>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sp>
          <p:nvSpPr>
            <p:cNvPr id="16" name="半闭框 15"/>
            <p:cNvSpPr/>
            <p:nvPr/>
          </p:nvSpPr>
          <p:spPr>
            <a:xfrm rot="10800000">
              <a:off x="9137373" y="3869466"/>
              <a:ext cx="463826" cy="416461"/>
            </a:xfrm>
            <a:prstGeom prst="halfFrame">
              <a:avLst>
                <a:gd name="adj1" fmla="val 0"/>
                <a:gd name="adj2" fmla="val 0"/>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14" presetClass="entr" presetSubtype="10" fill="hold"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randombar(horizont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3" descr="#clear#"/>
          <p:cNvSpPr>
            <a:spLocks noGrp="1"/>
          </p:cNvSpPr>
          <p:nvPr>
            <p:ph type="title"/>
          </p:nvPr>
        </p:nvSpPr>
        <p:spPr>
          <a:xfrm>
            <a:off x="1551940" y="276860"/>
            <a:ext cx="9319895" cy="848360"/>
          </a:xfrm>
        </p:spPr>
        <p:txBody>
          <a:bodyPr/>
          <a:lstStyle/>
          <a:p>
            <a:pPr eaLnBrk="1" hangingPunct="1"/>
            <a:r>
              <a:rPr lang="zh-CN" altLang="en-US" dirty="0">
                <a:latin typeface="汉仪夏日体W" charset="0"/>
                <a:ea typeface="汉仪夏日体W" charset="0"/>
                <a:cs typeface="汉仪夏日体W" charset="0"/>
              </a:rPr>
              <a:t>基础理论和概念</a:t>
            </a:r>
            <a:r>
              <a:rPr lang="en-US" altLang="zh-CN" dirty="0">
                <a:latin typeface="汉仪夏日体W" charset="0"/>
                <a:cs typeface="汉仪夏日体W" charset="0"/>
              </a:rPr>
              <a:t> —— c++</a:t>
            </a:r>
            <a:r>
              <a:rPr lang="zh-CN" altLang="en-US" dirty="0">
                <a:latin typeface="汉仪夏日体W" charset="0"/>
                <a:ea typeface="汉仪夏日体W" charset="0"/>
                <a:cs typeface="汉仪夏日体W" charset="0"/>
              </a:rPr>
              <a:t>程序的基本构成</a:t>
            </a:r>
          </a:p>
        </p:txBody>
      </p:sp>
      <p:grpSp>
        <p:nvGrpSpPr>
          <p:cNvPr id="22" name="组合 21"/>
          <p:cNvGrpSpPr/>
          <p:nvPr/>
        </p:nvGrpSpPr>
        <p:grpSpPr>
          <a:xfrm>
            <a:off x="2613025" y="1563370"/>
            <a:ext cx="7767320" cy="4443730"/>
            <a:chOff x="3467" y="2462"/>
            <a:chExt cx="12232" cy="6998"/>
          </a:xfrm>
        </p:grpSpPr>
        <p:sp>
          <p:nvSpPr>
            <p:cNvPr id="8" name="流程图: 可选过程 7"/>
            <p:cNvSpPr/>
            <p:nvPr/>
          </p:nvSpPr>
          <p:spPr>
            <a:xfrm>
              <a:off x="3467" y="2462"/>
              <a:ext cx="12233" cy="6998"/>
            </a:xfrm>
            <a:prstGeom prst="flowChartAlternateProcess">
              <a:avLst/>
            </a:prstGeom>
          </p:spPr>
          <p:style>
            <a:lnRef idx="0">
              <a:srgbClr val="FFFFFF"/>
            </a:lnRef>
            <a:fillRef idx="2">
              <a:schemeClr val="accent1"/>
            </a:fillRef>
            <a:effectRef idx="1">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3905" y="2746"/>
              <a:ext cx="11391" cy="6542"/>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cs typeface="华文中宋" panose="02010600040101010101" charset="-122"/>
                </a:rPr>
                <a:t>#include &lt;iostream&gt;</a:t>
              </a:r>
            </a:p>
            <a:p>
              <a:r>
                <a:rPr lang="zh-CN" altLang="en-US" sz="2400">
                  <a:latin typeface="华文中宋" panose="02010600040101010101" charset="-122"/>
                  <a:ea typeface="华文中宋" panose="02010600040101010101" charset="-122"/>
                  <a:cs typeface="华文中宋" panose="02010600040101010101" charset="-122"/>
                </a:rPr>
                <a:t>using namespace std;</a:t>
              </a:r>
            </a:p>
            <a:p>
              <a:endParaRPr lang="zh-CN" altLang="en-US" sz="2400">
                <a:latin typeface="华文中宋" panose="02010600040101010101" charset="-122"/>
                <a:ea typeface="华文中宋" panose="02010600040101010101" charset="-122"/>
                <a:cs typeface="华文中宋" panose="02010600040101010101" charset="-122"/>
              </a:endParaRPr>
            </a:p>
            <a:p>
              <a:r>
                <a:rPr lang="zh-CN" altLang="en-US" sz="2400">
                  <a:latin typeface="华文中宋" panose="02010600040101010101" charset="-122"/>
                  <a:ea typeface="华文中宋" panose="02010600040101010101" charset="-122"/>
                  <a:cs typeface="华文中宋" panose="02010600040101010101" charset="-122"/>
                </a:rPr>
                <a:t>int main() </a:t>
              </a:r>
            </a:p>
            <a:p>
              <a:r>
                <a:rPr lang="zh-CN" altLang="en-US" sz="2400">
                  <a:latin typeface="华文中宋" panose="02010600040101010101" charset="-122"/>
                  <a:ea typeface="华文中宋" panose="02010600040101010101" charset="-122"/>
                  <a:cs typeface="华文中宋" panose="02010600040101010101" charset="-122"/>
                </a:rPr>
                <a:t>{</a:t>
              </a:r>
            </a:p>
            <a:p>
              <a:r>
                <a:rPr lang="zh-CN" altLang="en-US" sz="2400">
                  <a:latin typeface="华文中宋" panose="02010600040101010101" charset="-122"/>
                  <a:ea typeface="华文中宋" panose="02010600040101010101" charset="-122"/>
                  <a:cs typeface="华文中宋" panose="02010600040101010101" charset="-122"/>
                </a:rPr>
                <a:t>    // 这就好像是我们的奇幻大门，引导我们进入一个充满奇妙的世界。</a:t>
              </a:r>
            </a:p>
            <a:p>
              <a:r>
                <a:rPr lang="zh-CN" altLang="en-US" sz="2400">
                  <a:latin typeface="华文中宋" panose="02010600040101010101" charset="-122"/>
                  <a:ea typeface="华文中宋" panose="02010600040101010101" charset="-122"/>
                  <a:cs typeface="华文中宋" panose="02010600040101010101" charset="-122"/>
                </a:rPr>
                <a:t>    // 在这里，我们将学会和计算机用一种特殊的语言进行交流。</a:t>
              </a:r>
            </a:p>
            <a:p>
              <a:r>
                <a:rPr lang="zh-CN" altLang="en-US" sz="2400">
                  <a:latin typeface="华文中宋" panose="02010600040101010101" charset="-122"/>
                  <a:ea typeface="华文中宋" panose="02010600040101010101" charset="-122"/>
                  <a:cs typeface="华文中宋" panose="02010600040101010101" charset="-122"/>
                </a:rPr>
                <a:t>    return 0;</a:t>
              </a:r>
              <a:r>
                <a:rPr lang="en-US" altLang="zh-CN" sz="2400">
                  <a:latin typeface="华文中宋" panose="02010600040101010101" charset="-122"/>
                  <a:ea typeface="华文中宋" panose="02010600040101010101" charset="-122"/>
                  <a:cs typeface="华文中宋" panose="02010600040101010101" charset="-122"/>
                </a:rPr>
                <a:t>  // </a:t>
              </a:r>
              <a:r>
                <a:rPr lang="zh-CN" altLang="en-US" sz="2400">
                  <a:latin typeface="华文中宋" panose="02010600040101010101" charset="-122"/>
                  <a:ea typeface="华文中宋" panose="02010600040101010101" charset="-122"/>
                  <a:cs typeface="华文中宋" panose="02010600040101010101" charset="-122"/>
                </a:rPr>
                <a:t>跟冒险做告别</a:t>
              </a:r>
            </a:p>
            <a:p>
              <a:r>
                <a:rPr lang="zh-CN" altLang="en-US" sz="2400">
                  <a:latin typeface="华文中宋" panose="02010600040101010101" charset="-122"/>
                  <a:ea typeface="华文中宋" panose="02010600040101010101" charset="-122"/>
                  <a:cs typeface="华文中宋" panose="02010600040101010101" charset="-122"/>
                </a:rPr>
                <a:t>}</a:t>
              </a:r>
            </a:p>
          </p:txBody>
        </p:sp>
      </p:grpSp>
      <p:grpSp>
        <p:nvGrpSpPr>
          <p:cNvPr id="23" name="组合 22"/>
          <p:cNvGrpSpPr/>
          <p:nvPr/>
        </p:nvGrpSpPr>
        <p:grpSpPr>
          <a:xfrm>
            <a:off x="6254750" y="1584325"/>
            <a:ext cx="3569970" cy="668020"/>
            <a:chOff x="9202" y="2495"/>
            <a:chExt cx="5622" cy="1052"/>
          </a:xfrm>
        </p:grpSpPr>
        <p:sp>
          <p:nvSpPr>
            <p:cNvPr id="9" name="左箭头标注 8"/>
            <p:cNvSpPr/>
            <p:nvPr/>
          </p:nvSpPr>
          <p:spPr>
            <a:xfrm>
              <a:off x="9202" y="2495"/>
              <a:ext cx="5623" cy="1052"/>
            </a:xfrm>
            <a:prstGeom prst="leftArrowCallout">
              <a:avLst/>
            </a:prstGeom>
            <a:solidFill>
              <a:srgbClr val="FFFE77"/>
            </a:solidFill>
            <a:ln>
              <a:solidFill>
                <a:srgbClr val="FFFE77"/>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 name="文本框 11"/>
            <p:cNvSpPr txBox="1"/>
            <p:nvPr/>
          </p:nvSpPr>
          <p:spPr>
            <a:xfrm>
              <a:off x="11228" y="2495"/>
              <a:ext cx="3596" cy="907"/>
            </a:xfrm>
            <a:prstGeom prst="rect">
              <a:avLst/>
            </a:prstGeom>
            <a:noFill/>
          </p:spPr>
          <p:txBody>
            <a:bodyPr wrap="square" rtlCol="0">
              <a:noAutofit/>
            </a:bodyPr>
            <a:lstStyle/>
            <a:p>
              <a:r>
                <a:rPr lang="zh-CN" altLang="en-US" sz="2000">
                  <a:latin typeface="华文中宋" panose="02010600040101010101" charset="-122"/>
                  <a:ea typeface="华文中宋" panose="02010600040101010101" charset="-122"/>
                  <a:sym typeface="+mn-ea"/>
                </a:rPr>
                <a:t>打开通向奇幻世界的钥匙</a:t>
              </a:r>
            </a:p>
          </p:txBody>
        </p:sp>
      </p:grpSp>
      <p:sp>
        <p:nvSpPr>
          <p:cNvPr id="13" name="圆角右箭头 12"/>
          <p:cNvSpPr/>
          <p:nvPr/>
        </p:nvSpPr>
        <p:spPr>
          <a:xfrm flipV="1">
            <a:off x="5493385" y="2529840"/>
            <a:ext cx="4331970" cy="1039495"/>
          </a:xfrm>
          <a:prstGeom prst="bentArrow">
            <a:avLst/>
          </a:prstGeom>
        </p:spPr>
        <p:style>
          <a:lnRef idx="0">
            <a:srgbClr val="FFFFFF"/>
          </a:lnRef>
          <a:fillRef idx="2">
            <a:schemeClr val="accent6"/>
          </a:fillRef>
          <a:effectRef idx="1">
            <a:schemeClr val="accent6"/>
          </a:effectRef>
          <a:fontRef idx="minor">
            <a:schemeClr val="lt1"/>
          </a:fontRef>
        </p:style>
        <p:txBody>
          <a:bodyPr rtlCol="0" anchor="ctr"/>
          <a:lstStyle/>
          <a:p>
            <a:pPr algn="ctr"/>
            <a:endParaRPr lang="zh-CN" altLang="en-US">
              <a:solidFill>
                <a:schemeClr val="tx1"/>
              </a:solidFill>
            </a:endParaRPr>
          </a:p>
        </p:txBody>
      </p:sp>
      <p:grpSp>
        <p:nvGrpSpPr>
          <p:cNvPr id="17" name="组合 16"/>
          <p:cNvGrpSpPr/>
          <p:nvPr/>
        </p:nvGrpSpPr>
        <p:grpSpPr>
          <a:xfrm>
            <a:off x="9966325" y="2900045"/>
            <a:ext cx="1703070" cy="669290"/>
            <a:chOff x="15047" y="4345"/>
            <a:chExt cx="2682" cy="1054"/>
          </a:xfrm>
        </p:grpSpPr>
        <p:sp>
          <p:nvSpPr>
            <p:cNvPr id="14" name="流程图: 可选过程 13"/>
            <p:cNvSpPr/>
            <p:nvPr/>
          </p:nvSpPr>
          <p:spPr>
            <a:xfrm>
              <a:off x="15047" y="4345"/>
              <a:ext cx="2683" cy="1055"/>
            </a:xfrm>
            <a:prstGeom prst="flowChartAlternateProcess">
              <a:avLst/>
            </a:prstGeom>
          </p:spPr>
          <p:style>
            <a:lnRef idx="0">
              <a:srgbClr val="FFFFFF"/>
            </a:lnRef>
            <a:fillRef idx="2">
              <a:schemeClr val="accent6"/>
            </a:fillRef>
            <a:effectRef idx="1">
              <a:schemeClr val="accent6"/>
            </a:effectRef>
            <a:fontRef idx="minor">
              <a:schemeClr val="lt1"/>
            </a:fontRef>
          </p:style>
          <p:txBody>
            <a:bodyPr rtlCol="0" anchor="ctr"/>
            <a:lstStyle/>
            <a:p>
              <a:pPr algn="ctr"/>
              <a:endParaRPr lang="zh-CN" altLang="en-US"/>
            </a:p>
          </p:txBody>
        </p:sp>
        <p:sp>
          <p:nvSpPr>
            <p:cNvPr id="16" name="文本框 15"/>
            <p:cNvSpPr txBox="1"/>
            <p:nvPr/>
          </p:nvSpPr>
          <p:spPr>
            <a:xfrm>
              <a:off x="15234" y="4437"/>
              <a:ext cx="2308" cy="770"/>
            </a:xfrm>
            <a:prstGeom prst="rect">
              <a:avLst/>
            </a:prstGeom>
            <a:noFill/>
          </p:spPr>
          <p:txBody>
            <a:bodyPr wrap="square" rtlCol="0">
              <a:noAutofit/>
            </a:bodyPr>
            <a:lstStyle/>
            <a:p>
              <a:r>
                <a:rPr lang="zh-CN" altLang="en-US" sz="2400">
                  <a:latin typeface="华文中宋" panose="02010600040101010101" charset="-122"/>
                  <a:ea typeface="华文中宋" panose="02010600040101010101" charset="-122"/>
                  <a:sym typeface="+mn-ea"/>
                </a:rPr>
                <a:t>魔法宝盒！</a:t>
              </a:r>
            </a:p>
          </p:txBody>
        </p:sp>
      </p:grpSp>
      <p:sp>
        <p:nvSpPr>
          <p:cNvPr id="18" name="左大括号 17"/>
          <p:cNvSpPr/>
          <p:nvPr/>
        </p:nvSpPr>
        <p:spPr>
          <a:xfrm>
            <a:off x="1964690" y="3054985"/>
            <a:ext cx="781685" cy="2572385"/>
          </a:xfrm>
          <a:prstGeom prst="leftBrace">
            <a:avLst/>
          </a:prstGeom>
          <a:ln>
            <a:solidFill>
              <a:schemeClr val="tx1"/>
            </a:soli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zh-CN" altLang="en-US"/>
          </a:p>
        </p:txBody>
      </p:sp>
      <p:grpSp>
        <p:nvGrpSpPr>
          <p:cNvPr id="21" name="组合 20"/>
          <p:cNvGrpSpPr/>
          <p:nvPr/>
        </p:nvGrpSpPr>
        <p:grpSpPr>
          <a:xfrm>
            <a:off x="534670" y="3250565"/>
            <a:ext cx="1151890" cy="2139950"/>
            <a:chOff x="194" y="5119"/>
            <a:chExt cx="1814" cy="3370"/>
          </a:xfrm>
        </p:grpSpPr>
        <p:sp>
          <p:nvSpPr>
            <p:cNvPr id="19" name="竖卷形 18"/>
            <p:cNvSpPr/>
            <p:nvPr/>
          </p:nvSpPr>
          <p:spPr>
            <a:xfrm>
              <a:off x="194" y="5119"/>
              <a:ext cx="1814" cy="3370"/>
            </a:xfrm>
            <a:prstGeom prst="verticalScroll">
              <a:avLst/>
            </a:prstGeom>
          </p:spPr>
          <p:style>
            <a:lnRef idx="0">
              <a:srgbClr val="FFFFFF"/>
            </a:lnRef>
            <a:fillRef idx="3">
              <a:schemeClr val="accent2"/>
            </a:fillRef>
            <a:effectRef idx="0">
              <a:srgbClr val="FFFFFF"/>
            </a:effectRef>
            <a:fontRef idx="minor">
              <a:schemeClr val="lt1"/>
            </a:fontRef>
          </p:style>
          <p:txBody>
            <a:bodyPr rtlCol="0" anchor="ctr"/>
            <a:lstStyle/>
            <a:p>
              <a:pPr algn="ctr"/>
              <a:endParaRPr lang="zh-CN" altLang="en-US"/>
            </a:p>
          </p:txBody>
        </p:sp>
        <p:sp>
          <p:nvSpPr>
            <p:cNvPr id="20" name="文本框 19"/>
            <p:cNvSpPr txBox="1"/>
            <p:nvPr/>
          </p:nvSpPr>
          <p:spPr>
            <a:xfrm>
              <a:off x="631" y="5621"/>
              <a:ext cx="1231" cy="2470"/>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rPr>
                <a:t>魔法城堡！</a:t>
              </a:r>
            </a:p>
          </p:txBody>
        </p:sp>
      </p:grpSp>
      <p:pic>
        <p:nvPicPr>
          <p:cNvPr id="24" name="图片 23" descr="R-C (1)"/>
          <p:cNvPicPr>
            <a:picLocks noChangeAspect="1"/>
          </p:cNvPicPr>
          <p:nvPr/>
        </p:nvPicPr>
        <p:blipFill>
          <a:blip r:embed="rId3"/>
          <a:srcRect l="35148" r="6944"/>
          <a:stretch>
            <a:fillRect/>
          </a:stretch>
        </p:blipFill>
        <p:spPr>
          <a:xfrm>
            <a:off x="10472420" y="3888105"/>
            <a:ext cx="1719580" cy="296989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400" fill="hold">
                                          <p:stCondLst>
                                            <p:cond delay="0"/>
                                          </p:stCondLst>
                                        </p:cTn>
                                        <p:tgtEl>
                                          <p:spTgt spid="18434"/>
                                        </p:tgtEl>
                                        <p:attrNameLst>
                                          <p:attrName>style.visibility</p:attrName>
                                        </p:attrNameLst>
                                      </p:cBhvr>
                                      <p:to>
                                        <p:strVal val="visible"/>
                                      </p:to>
                                    </p:set>
                                    <p:anim calcmode="lin" valueType="num">
                                      <p:cBhvr>
                                        <p:cTn id="7" dur="4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400" fill="hold"/>
                                        <p:tgtEl>
                                          <p:spTgt spid="18434"/>
                                        </p:tgtEl>
                                        <p:attrNameLst>
                                          <p:attrName>ppt_y</p:attrName>
                                        </p:attrNameLst>
                                      </p:cBhvr>
                                      <p:tavLst>
                                        <p:tav tm="0">
                                          <p:val>
                                            <p:strVal val="#ppt_y"/>
                                          </p:val>
                                        </p:tav>
                                        <p:tav tm="100000">
                                          <p:val>
                                            <p:strVal val="#ppt_y"/>
                                          </p:val>
                                        </p:tav>
                                      </p:tavLst>
                                    </p:anim>
                                    <p:anim calcmode="lin" valueType="num">
                                      <p:cBhvr>
                                        <p:cTn id="9" dur="4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4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400" tmFilter="0,0; .5, 1; 1, 1"/>
                                        <p:tgtEl>
                                          <p:spTgt spid="18434"/>
                                        </p:tgtEl>
                                      </p:cBhvr>
                                    </p:animEffect>
                                  </p:childTnLst>
                                </p:cTn>
                              </p:par>
                            </p:childTnLst>
                          </p:cTn>
                        </p:par>
                        <p:par>
                          <p:cTn id="12" fill="hold">
                            <p:stCondLst>
                              <p:cond delay="1200"/>
                            </p:stCondLst>
                            <p:childTnLst>
                              <p:par>
                                <p:cTn id="13" presetID="2" presetClass="entr" presetSubtype="4"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500" fill="hold"/>
                                        <p:tgtEl>
                                          <p:spTgt spid="24"/>
                                        </p:tgtEl>
                                        <p:attrNameLst>
                                          <p:attrName>ppt_x</p:attrName>
                                        </p:attrNameLst>
                                      </p:cBhvr>
                                      <p:tavLst>
                                        <p:tav tm="0">
                                          <p:val>
                                            <p:strVal val="#ppt_x"/>
                                          </p:val>
                                        </p:tav>
                                        <p:tav tm="100000">
                                          <p:val>
                                            <p:strVal val="#ppt_x"/>
                                          </p:val>
                                        </p:tav>
                                      </p:tavLst>
                                    </p:anim>
                                    <p:anim calcmode="lin" valueType="num">
                                      <p:cBhvr additive="base">
                                        <p:cTn id="16"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500"/>
                                        <p:tgtEl>
                                          <p:spTgt spid="22"/>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dissolve">
                                      <p:cBhvr>
                                        <p:cTn id="26" dur="500"/>
                                        <p:tgtEl>
                                          <p:spTgt spid="2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childTnLst>
                          </p:cTn>
                        </p:par>
                        <p:par>
                          <p:cTn id="32" fill="hold">
                            <p:stCondLst>
                              <p:cond delay="500"/>
                            </p:stCondLst>
                            <p:childTnLst>
                              <p:par>
                                <p:cTn id="33" presetID="20" presetClass="entr" presetSubtype="0" fill="hold" nodeType="afterEffect">
                                  <p:stCondLst>
                                    <p:cond delay="0"/>
                                  </p:stCondLst>
                                  <p:childTnLst>
                                    <p:set>
                                      <p:cBhvr>
                                        <p:cTn id="34" dur="500" fill="hold">
                                          <p:stCondLst>
                                            <p:cond delay="0"/>
                                          </p:stCondLst>
                                        </p:cTn>
                                        <p:tgtEl>
                                          <p:spTgt spid="17"/>
                                        </p:tgtEl>
                                        <p:attrNameLst>
                                          <p:attrName>style.visibility</p:attrName>
                                        </p:attrNameLst>
                                      </p:cBhvr>
                                      <p:to>
                                        <p:strVal val="visible"/>
                                      </p:to>
                                    </p:set>
                                    <p:animEffect transition="in" filter="wedge">
                                      <p:cBhvr>
                                        <p:cTn id="35" dur="500"/>
                                        <p:tgtEl>
                                          <p:spTgt spid="1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childTnLst>
                          </p:cTn>
                        </p:par>
                        <p:par>
                          <p:cTn id="41" fill="hold">
                            <p:stCondLst>
                              <p:cond delay="500"/>
                            </p:stCondLst>
                            <p:childTnLst>
                              <p:par>
                                <p:cTn id="42" presetID="5" presetClass="entr" presetSubtype="10" fill="hold" nodeType="afterEffect">
                                  <p:stCondLst>
                                    <p:cond delay="0"/>
                                  </p:stCondLst>
                                  <p:childTnLst>
                                    <p:set>
                                      <p:cBhvr>
                                        <p:cTn id="43" dur="1" fill="hold">
                                          <p:stCondLst>
                                            <p:cond delay="0"/>
                                          </p:stCondLst>
                                        </p:cTn>
                                        <p:tgtEl>
                                          <p:spTgt spid="21"/>
                                        </p:tgtEl>
                                        <p:attrNameLst>
                                          <p:attrName>style.visibility</p:attrName>
                                        </p:attrNameLst>
                                      </p:cBhvr>
                                      <p:to>
                                        <p:strVal val="visible"/>
                                      </p:to>
                                    </p:set>
                                    <p:animEffect transition="in" filter="checkerboard(across)">
                                      <p:cBhvr>
                                        <p:cTn id="4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13" grpId="0" animBg="1"/>
      <p:bldP spid="13" grpId="1" animBg="1"/>
      <p:bldP spid="18" grpId="0" animBg="1"/>
      <p:bldP spid="18"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descr="ae845ba330e6441bb4d6b3a5bd285233"/>
          <p:cNvPicPr>
            <a:picLocks noChangeAspect="1"/>
          </p:cNvPicPr>
          <p:nvPr/>
        </p:nvPicPr>
        <p:blipFill>
          <a:blip r:embed="rId5"/>
          <a:stretch>
            <a:fillRect/>
          </a:stretch>
        </p:blipFill>
        <p:spPr>
          <a:xfrm>
            <a:off x="4321810" y="2888615"/>
            <a:ext cx="3802380" cy="3808730"/>
          </a:xfrm>
          <a:prstGeom prst="rect">
            <a:avLst/>
          </a:prstGeom>
        </p:spPr>
      </p:pic>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rPr>
              <a:t>基础理论和概念</a:t>
            </a:r>
            <a:r>
              <a:rPr lang="en-US" altLang="zh-CN" dirty="0">
                <a:latin typeface="汉仪夏日体W" charset="0"/>
                <a:cs typeface="汉仪夏日体W" charset="0"/>
              </a:rPr>
              <a:t> —— cin </a:t>
            </a:r>
            <a:r>
              <a:rPr lang="zh-CN" altLang="en-US" dirty="0">
                <a:latin typeface="汉仪夏日体W" charset="0"/>
                <a:ea typeface="汉仪夏日体W" charset="0"/>
                <a:cs typeface="汉仪夏日体W" charset="0"/>
              </a:rPr>
              <a:t>和</a:t>
            </a:r>
            <a:r>
              <a:rPr lang="en-US" altLang="zh-CN" dirty="0">
                <a:latin typeface="汉仪夏日体W" charset="0"/>
                <a:cs typeface="汉仪夏日体W" charset="0"/>
              </a:rPr>
              <a:t> cout</a:t>
            </a:r>
          </a:p>
        </p:txBody>
      </p:sp>
      <p:sp>
        <p:nvSpPr>
          <p:cNvPr id="3" name="文本框 2"/>
          <p:cNvSpPr txBox="1"/>
          <p:nvPr/>
        </p:nvSpPr>
        <p:spPr>
          <a:xfrm>
            <a:off x="2769870" y="3429000"/>
            <a:ext cx="2305050" cy="583565"/>
          </a:xfrm>
          <a:prstGeom prst="rect">
            <a:avLst/>
          </a:prstGeom>
          <a:noFill/>
        </p:spPr>
        <p:txBody>
          <a:bodyPr wrap="square" rtlCol="0">
            <a:spAutoFit/>
          </a:bodyPr>
          <a:lstStyle/>
          <a:p>
            <a:pPr algn="ctr"/>
            <a:r>
              <a:rPr lang="en-US" altLang="zh-CN" sz="3200">
                <a:latin typeface="华文中宋" panose="02010600040101010101" charset="-122"/>
                <a:ea typeface="华文中宋" panose="02010600040101010101" charset="-122"/>
              </a:rPr>
              <a:t>cout</a:t>
            </a:r>
          </a:p>
        </p:txBody>
      </p:sp>
      <p:sp>
        <p:nvSpPr>
          <p:cNvPr id="4" name="文本框 3"/>
          <p:cNvSpPr txBox="1"/>
          <p:nvPr/>
        </p:nvSpPr>
        <p:spPr>
          <a:xfrm>
            <a:off x="7211695" y="5231765"/>
            <a:ext cx="2192020" cy="583565"/>
          </a:xfrm>
          <a:prstGeom prst="rect">
            <a:avLst/>
          </a:prstGeom>
          <a:noFill/>
        </p:spPr>
        <p:txBody>
          <a:bodyPr wrap="square" rtlCol="0">
            <a:spAutoFit/>
          </a:bodyPr>
          <a:lstStyle/>
          <a:p>
            <a:pPr algn="ctr"/>
            <a:r>
              <a:rPr lang="en-US" altLang="zh-CN" sz="3200">
                <a:latin typeface="华文中宋" panose="02010600040101010101" charset="-122"/>
                <a:ea typeface="华文中宋" panose="02010600040101010101" charset="-122"/>
              </a:rPr>
              <a:t>cin</a:t>
            </a:r>
          </a:p>
        </p:txBody>
      </p:sp>
      <p:grpSp>
        <p:nvGrpSpPr>
          <p:cNvPr id="5" name="组合 4"/>
          <p:cNvGrpSpPr/>
          <p:nvPr/>
        </p:nvGrpSpPr>
        <p:grpSpPr>
          <a:xfrm>
            <a:off x="9103360" y="1195705"/>
            <a:ext cx="2695575" cy="3415030"/>
            <a:chOff x="14336" y="1883"/>
            <a:chExt cx="4245" cy="5378"/>
          </a:xfrm>
        </p:grpSpPr>
        <p:sp>
          <p:nvSpPr>
            <p:cNvPr id="7" name="流程图: 可选过程 6"/>
            <p:cNvSpPr/>
            <p:nvPr/>
          </p:nvSpPr>
          <p:spPr>
            <a:xfrm>
              <a:off x="14336" y="2157"/>
              <a:ext cx="4245" cy="4829"/>
            </a:xfrm>
            <a:prstGeom prst="flowChartAlternateProcess">
              <a:avLst/>
            </a:prstGeom>
            <a:solidFill>
              <a:srgbClr val="00B0F0"/>
            </a:solidFill>
            <a:ln>
              <a:solidFill>
                <a:srgbClr val="00B0F0"/>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文本框 8"/>
            <p:cNvSpPr txBox="1"/>
            <p:nvPr/>
          </p:nvSpPr>
          <p:spPr>
            <a:xfrm>
              <a:off x="14653" y="1883"/>
              <a:ext cx="3656" cy="5378"/>
            </a:xfrm>
            <a:prstGeom prst="rect">
              <a:avLst/>
            </a:prstGeom>
            <a:noFill/>
            <a:ln>
              <a:noFill/>
            </a:ln>
          </p:spPr>
          <p:txBody>
            <a:bodyPr wrap="square" rtlCol="0">
              <a:spAutoFit/>
            </a:bodyPr>
            <a:lstStyle/>
            <a:p>
              <a:r>
                <a:rPr lang="en-US" altLang="zh-CN" sz="2400">
                  <a:solidFill>
                    <a:schemeClr val="tx1"/>
                  </a:solidFill>
                  <a:latin typeface="华文中宋" panose="02010600040101010101" charset="-122"/>
                  <a:ea typeface="华文中宋" panose="02010600040101010101" charset="-122"/>
                  <a:cs typeface="华文中宋" panose="02010600040101010101" charset="-122"/>
                </a:rPr>
                <a:t>…………</a:t>
              </a:r>
            </a:p>
            <a:p>
              <a:endParaRPr lang="en-US" altLang="zh-CN" sz="2400">
                <a:solidFill>
                  <a:schemeClr val="tx1"/>
                </a:solidFill>
                <a:latin typeface="华文中宋" panose="02010600040101010101" charset="-122"/>
                <a:ea typeface="华文中宋" panose="02010600040101010101" charset="-122"/>
                <a:cs typeface="华文中宋" panose="02010600040101010101" charset="-122"/>
              </a:endParaRPr>
            </a:p>
            <a:p>
              <a:r>
                <a:rPr lang="en-US" altLang="zh-CN" sz="2400">
                  <a:solidFill>
                    <a:schemeClr val="tx1"/>
                  </a:solidFill>
                  <a:latin typeface="华文中宋" panose="02010600040101010101" charset="-122"/>
                  <a:ea typeface="华文中宋" panose="02010600040101010101" charset="-122"/>
                  <a:cs typeface="华文中宋" panose="02010600040101010101" charset="-122"/>
                </a:rPr>
                <a:t>int num1, num2;</a:t>
              </a:r>
            </a:p>
            <a:p>
              <a:endParaRPr lang="en-US" altLang="zh-CN" sz="2400">
                <a:solidFill>
                  <a:schemeClr val="tx1"/>
                </a:solidFill>
                <a:latin typeface="华文中宋" panose="02010600040101010101" charset="-122"/>
                <a:ea typeface="华文中宋" panose="02010600040101010101" charset="-122"/>
                <a:cs typeface="华文中宋" panose="02010600040101010101" charset="-122"/>
              </a:endParaRPr>
            </a:p>
            <a:p>
              <a:r>
                <a:rPr lang="en-US" altLang="zh-CN" sz="2400">
                  <a:solidFill>
                    <a:schemeClr val="tx1"/>
                  </a:solidFill>
                  <a:latin typeface="华文中宋" panose="02010600040101010101" charset="-122"/>
                  <a:ea typeface="华文中宋" panose="02010600040101010101" charset="-122"/>
                  <a:cs typeface="华文中宋" panose="02010600040101010101" charset="-122"/>
                </a:rPr>
                <a:t>cin &gt;&gt; num1 &gt;&gt; num2;</a:t>
              </a:r>
            </a:p>
            <a:p>
              <a:endParaRPr lang="en-US" altLang="zh-CN" sz="2400">
                <a:solidFill>
                  <a:schemeClr val="tx1"/>
                </a:solidFill>
                <a:latin typeface="华文中宋" panose="02010600040101010101" charset="-122"/>
                <a:ea typeface="华文中宋" panose="02010600040101010101" charset="-122"/>
                <a:cs typeface="华文中宋" panose="02010600040101010101" charset="-122"/>
              </a:endParaRPr>
            </a:p>
            <a:p>
              <a:r>
                <a:rPr lang="en-US" altLang="zh-CN" sz="2400">
                  <a:solidFill>
                    <a:schemeClr val="tx1"/>
                  </a:solidFill>
                  <a:latin typeface="华文中宋" panose="02010600040101010101" charset="-122"/>
                  <a:ea typeface="华文中宋" panose="02010600040101010101" charset="-122"/>
                  <a:cs typeface="华文中宋" panose="02010600040101010101" charset="-122"/>
                </a:rPr>
                <a:t>…………</a:t>
              </a:r>
            </a:p>
          </p:txBody>
        </p:sp>
      </p:grpSp>
      <p:grpSp>
        <p:nvGrpSpPr>
          <p:cNvPr id="2" name="组合 1"/>
          <p:cNvGrpSpPr/>
          <p:nvPr/>
        </p:nvGrpSpPr>
        <p:grpSpPr>
          <a:xfrm>
            <a:off x="398145" y="1369695"/>
            <a:ext cx="2694940" cy="3065780"/>
            <a:chOff x="627" y="2157"/>
            <a:chExt cx="4244" cy="4828"/>
          </a:xfrm>
        </p:grpSpPr>
        <p:sp>
          <p:nvSpPr>
            <p:cNvPr id="8" name="流程图: 可选过程 7"/>
            <p:cNvSpPr/>
            <p:nvPr>
              <p:custDataLst>
                <p:tags r:id="rId1"/>
              </p:custDataLst>
            </p:nvPr>
          </p:nvSpPr>
          <p:spPr>
            <a:xfrm>
              <a:off x="627" y="2157"/>
              <a:ext cx="4245" cy="4829"/>
            </a:xfrm>
            <a:prstGeom prst="flowChartAlternateProcess">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文本框 9"/>
            <p:cNvSpPr txBox="1"/>
            <p:nvPr>
              <p:custDataLst>
                <p:tags r:id="rId2"/>
              </p:custDataLst>
            </p:nvPr>
          </p:nvSpPr>
          <p:spPr>
            <a:xfrm>
              <a:off x="883" y="2425"/>
              <a:ext cx="3656" cy="4215"/>
            </a:xfrm>
            <a:prstGeom prst="rect">
              <a:avLst/>
            </a:prstGeom>
            <a:noFill/>
          </p:spPr>
          <p:txBody>
            <a:bodyPr wrap="square" rtlCol="0">
              <a:spAutoFit/>
            </a:bodyPr>
            <a:lstStyle/>
            <a:p>
              <a:r>
                <a:rPr lang="en-US" altLang="zh-CN" sz="2400">
                  <a:solidFill>
                    <a:schemeClr val="tx1"/>
                  </a:solidFill>
                  <a:latin typeface="华文中宋" panose="02010600040101010101" charset="-122"/>
                  <a:ea typeface="华文中宋" panose="02010600040101010101" charset="-122"/>
                  <a:cs typeface="华文中宋" panose="02010600040101010101" charset="-122"/>
                </a:rPr>
                <a:t>…………</a:t>
              </a:r>
            </a:p>
            <a:p>
              <a:endParaRPr lang="en-US" altLang="zh-CN" sz="2400">
                <a:solidFill>
                  <a:schemeClr val="tx1"/>
                </a:solidFill>
                <a:latin typeface="华文中宋" panose="02010600040101010101" charset="-122"/>
                <a:ea typeface="华文中宋" panose="02010600040101010101" charset="-122"/>
                <a:cs typeface="华文中宋" panose="02010600040101010101" charset="-122"/>
              </a:endParaRPr>
            </a:p>
            <a:p>
              <a:r>
                <a:rPr lang="en-US" altLang="zh-CN" sz="2400">
                  <a:solidFill>
                    <a:schemeClr val="tx1"/>
                  </a:solidFill>
                  <a:latin typeface="华文中宋" panose="02010600040101010101" charset="-122"/>
                  <a:ea typeface="华文中宋" panose="02010600040101010101" charset="-122"/>
                  <a:cs typeface="华文中宋" panose="02010600040101010101" charset="-122"/>
                </a:rPr>
                <a:t>cout &lt;&lt; “</a:t>
              </a:r>
              <a:r>
                <a:rPr lang="zh-CN" altLang="en-US" sz="2400">
                  <a:solidFill>
                    <a:schemeClr val="tx1"/>
                  </a:solidFill>
                  <a:latin typeface="华文中宋" panose="02010600040101010101" charset="-122"/>
                  <a:ea typeface="华文中宋" panose="02010600040101010101" charset="-122"/>
                  <a:cs typeface="华文中宋" panose="02010600040101010101" charset="-122"/>
                </a:rPr>
                <a:t>喵喵，我是小猫老板！</a:t>
              </a:r>
              <a:r>
                <a:rPr lang="en-US" altLang="zh-CN" sz="2400">
                  <a:solidFill>
                    <a:schemeClr val="tx1"/>
                  </a:solidFill>
                  <a:latin typeface="华文中宋" panose="02010600040101010101" charset="-122"/>
                  <a:ea typeface="华文中宋" panose="02010600040101010101" charset="-122"/>
                  <a:cs typeface="华文中宋" panose="02010600040101010101" charset="-122"/>
                </a:rPr>
                <a:t>”  &lt;&lt; endl;</a:t>
              </a:r>
            </a:p>
            <a:p>
              <a:endParaRPr lang="en-US" altLang="zh-CN" sz="2400">
                <a:solidFill>
                  <a:schemeClr val="tx1"/>
                </a:solidFill>
                <a:latin typeface="华文中宋" panose="02010600040101010101" charset="-122"/>
                <a:ea typeface="华文中宋" panose="02010600040101010101" charset="-122"/>
                <a:cs typeface="华文中宋" panose="02010600040101010101" charset="-122"/>
              </a:endParaRPr>
            </a:p>
            <a:p>
              <a:r>
                <a:rPr lang="en-US" altLang="zh-CN" sz="2400">
                  <a:solidFill>
                    <a:schemeClr val="tx1"/>
                  </a:solidFill>
                  <a:latin typeface="华文中宋" panose="02010600040101010101" charset="-122"/>
                  <a:ea typeface="华文中宋" panose="02010600040101010101" charset="-122"/>
                  <a:cs typeface="华文中宋" panose="02010600040101010101" charset="-122"/>
                </a:rPr>
                <a:t>…………</a:t>
              </a:r>
            </a:p>
          </p:txBody>
        </p:sp>
      </p:grpSp>
      <p:sp>
        <p:nvSpPr>
          <p:cNvPr id="12" name="直角上箭头 11"/>
          <p:cNvSpPr/>
          <p:nvPr/>
        </p:nvSpPr>
        <p:spPr>
          <a:xfrm rot="16200000">
            <a:off x="3084195" y="2315210"/>
            <a:ext cx="1414145" cy="495935"/>
          </a:xfrm>
          <a:prstGeom prst="bentUp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直角上箭头 13"/>
          <p:cNvSpPr/>
          <p:nvPr/>
        </p:nvSpPr>
        <p:spPr>
          <a:xfrm rot="5400000" flipH="1">
            <a:off x="6746240" y="3296285"/>
            <a:ext cx="3376295" cy="495935"/>
          </a:xfrm>
          <a:prstGeom prst="bentUpArrow">
            <a:avLst/>
          </a:prstGeom>
          <a:solidFill>
            <a:srgbClr val="00B0F0"/>
          </a:solidFill>
          <a:ln>
            <a:solidFill>
              <a:srgbClr val="00B0F0"/>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右弧形箭头 14"/>
          <p:cNvSpPr/>
          <p:nvPr/>
        </p:nvSpPr>
        <p:spPr>
          <a:xfrm rot="20640000" flipH="1">
            <a:off x="8709025" y="2266315"/>
            <a:ext cx="1034415" cy="3724275"/>
          </a:xfrm>
          <a:prstGeom prst="curved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solidFill>
                <a:schemeClr val="tx1"/>
              </a:solidFill>
            </a:endParaRPr>
          </a:p>
        </p:txBody>
      </p:sp>
      <p:grpSp>
        <p:nvGrpSpPr>
          <p:cNvPr id="6" name="组合 5"/>
          <p:cNvGrpSpPr/>
          <p:nvPr/>
        </p:nvGrpSpPr>
        <p:grpSpPr>
          <a:xfrm>
            <a:off x="10225405" y="4805045"/>
            <a:ext cx="1814830" cy="1518920"/>
            <a:chOff x="16265" y="8048"/>
            <a:chExt cx="2858" cy="2392"/>
          </a:xfrm>
        </p:grpSpPr>
        <p:sp>
          <p:nvSpPr>
            <p:cNvPr id="17" name="流程图: 资料带 16"/>
            <p:cNvSpPr/>
            <p:nvPr/>
          </p:nvSpPr>
          <p:spPr>
            <a:xfrm>
              <a:off x="16265" y="8048"/>
              <a:ext cx="2858" cy="2392"/>
            </a:xfrm>
            <a:prstGeom prst="flowChartPunchedTap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nvSpPr>
          <p:spPr>
            <a:xfrm>
              <a:off x="16402" y="8613"/>
              <a:ext cx="2559" cy="1307"/>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cs typeface="华文中宋" panose="02010600040101010101" charset="-122"/>
                </a:rPr>
                <a:t>整形数字类型</a:t>
              </a:r>
              <a:r>
                <a:rPr lang="en-US" altLang="zh-CN" sz="2400">
                  <a:latin typeface="华文中宋" panose="02010600040101010101" charset="-122"/>
                  <a:ea typeface="华文中宋" panose="02010600040101010101" charset="-122"/>
                  <a:cs typeface="华文中宋" panose="02010600040101010101" charset="-122"/>
                </a:rPr>
                <a:t>int</a:t>
              </a:r>
            </a:p>
          </p:txBody>
        </p:sp>
      </p:grpSp>
      <p:pic>
        <p:nvPicPr>
          <p:cNvPr id="19" name="图片 18" descr="R-C"/>
          <p:cNvPicPr>
            <a:picLocks noChangeAspect="1"/>
          </p:cNvPicPr>
          <p:nvPr/>
        </p:nvPicPr>
        <p:blipFill>
          <a:blip r:embed="rId6"/>
          <a:srcRect l="9024" t="15663" r="11816" b="21066"/>
          <a:stretch>
            <a:fillRect/>
          </a:stretch>
        </p:blipFill>
        <p:spPr>
          <a:xfrm>
            <a:off x="0" y="4888865"/>
            <a:ext cx="2463800" cy="1969135"/>
          </a:xfrm>
          <a:prstGeom prst="rect">
            <a:avLst/>
          </a:prstGeom>
        </p:spPr>
      </p:pic>
      <p:grpSp>
        <p:nvGrpSpPr>
          <p:cNvPr id="18" name="组合 17"/>
          <p:cNvGrpSpPr/>
          <p:nvPr/>
        </p:nvGrpSpPr>
        <p:grpSpPr>
          <a:xfrm>
            <a:off x="2780030" y="5232400"/>
            <a:ext cx="2294890" cy="1090930"/>
            <a:chOff x="4378" y="8240"/>
            <a:chExt cx="3614" cy="1718"/>
          </a:xfrm>
        </p:grpSpPr>
        <p:sp>
          <p:nvSpPr>
            <p:cNvPr id="11" name="竖卷形 10"/>
            <p:cNvSpPr/>
            <p:nvPr/>
          </p:nvSpPr>
          <p:spPr>
            <a:xfrm>
              <a:off x="4378" y="8240"/>
              <a:ext cx="3614" cy="1719"/>
            </a:xfrm>
            <a:prstGeom prst="verticalScroll">
              <a:avLst/>
            </a:prstGeom>
            <a:solidFill>
              <a:srgbClr val="FFC000"/>
            </a:solidFill>
          </p:spPr>
          <p:style>
            <a:lnRef idx="0">
              <a:srgbClr val="FFFFFF"/>
            </a:lnRef>
            <a:fillRef idx="2">
              <a:schemeClr val="accent3"/>
            </a:fillRef>
            <a:effectRef idx="0">
              <a:srgbClr val="FFFFFF"/>
            </a:effectRef>
            <a:fontRef idx="minor">
              <a:schemeClr val="dk1"/>
            </a:fontRef>
          </p:style>
          <p:txBody>
            <a:bodyPr rtlCol="0" anchor="ctr"/>
            <a:lstStyle/>
            <a:p>
              <a:pPr algn="ctr"/>
              <a:endParaRPr lang="zh-CN" altLang="en-US"/>
            </a:p>
          </p:txBody>
        </p:sp>
        <p:sp>
          <p:nvSpPr>
            <p:cNvPr id="13" name="文本框 12"/>
            <p:cNvSpPr txBox="1"/>
            <p:nvPr/>
          </p:nvSpPr>
          <p:spPr>
            <a:xfrm>
              <a:off x="4812" y="8446"/>
              <a:ext cx="2770" cy="1307"/>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cs typeface="华文中宋" panose="02010600040101010101" charset="-122"/>
                </a:rPr>
                <a:t>endl:</a:t>
              </a:r>
              <a:r>
                <a:rPr lang="zh-CN" altLang="en-US" sz="2400">
                  <a:latin typeface="华文中宋" panose="02010600040101010101" charset="-122"/>
                  <a:ea typeface="华文中宋" panose="02010600040101010101" charset="-122"/>
                  <a:cs typeface="华文中宋" panose="02010600040101010101" charset="-122"/>
                </a:rPr>
                <a:t>换行符</a:t>
              </a:r>
            </a:p>
          </p:txBody>
        </p:sp>
      </p:grpSp>
      <p:sp>
        <p:nvSpPr>
          <p:cNvPr id="21" name="下箭头 20"/>
          <p:cNvSpPr/>
          <p:nvPr/>
        </p:nvSpPr>
        <p:spPr>
          <a:xfrm rot="19860000">
            <a:off x="2207260" y="3465830"/>
            <a:ext cx="380365" cy="1774190"/>
          </a:xfrm>
          <a:prstGeom prst="downArrow">
            <a:avLst/>
          </a:prstGeom>
          <a:solidFill>
            <a:schemeClr val="bg1">
              <a:lumMod val="85000"/>
            </a:schemeClr>
          </a:solidFill>
          <a:ln>
            <a:solidFill>
              <a:schemeClr val="bg1">
                <a:lumMod val="85000"/>
              </a:schemeClr>
            </a:solidFill>
          </a:ln>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400" fill="hold">
                                          <p:stCondLst>
                                            <p:cond delay="0"/>
                                          </p:stCondLst>
                                        </p:cTn>
                                        <p:tgtEl>
                                          <p:spTgt spid="18434"/>
                                        </p:tgtEl>
                                        <p:attrNameLst>
                                          <p:attrName>style.visibility</p:attrName>
                                        </p:attrNameLst>
                                      </p:cBhvr>
                                      <p:to>
                                        <p:strVal val="visible"/>
                                      </p:to>
                                    </p:set>
                                    <p:anim calcmode="lin" valueType="num">
                                      <p:cBhvr>
                                        <p:cTn id="7" dur="4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400" fill="hold"/>
                                        <p:tgtEl>
                                          <p:spTgt spid="18434"/>
                                        </p:tgtEl>
                                        <p:attrNameLst>
                                          <p:attrName>ppt_y</p:attrName>
                                        </p:attrNameLst>
                                      </p:cBhvr>
                                      <p:tavLst>
                                        <p:tav tm="0">
                                          <p:val>
                                            <p:strVal val="#ppt_y"/>
                                          </p:val>
                                        </p:tav>
                                        <p:tav tm="100000">
                                          <p:val>
                                            <p:strVal val="#ppt_y"/>
                                          </p:val>
                                        </p:tav>
                                      </p:tavLst>
                                    </p:anim>
                                    <p:anim calcmode="lin" valueType="num">
                                      <p:cBhvr>
                                        <p:cTn id="9" dur="4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4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400" tmFilter="0,0; .5, 1; 1, 1"/>
                                        <p:tgtEl>
                                          <p:spTgt spid="18434"/>
                                        </p:tgtEl>
                                      </p:cBhvr>
                                    </p:animEffect>
                                  </p:childTnLst>
                                </p:cTn>
                              </p:par>
                            </p:childTnLst>
                          </p:cTn>
                        </p:par>
                        <p:par>
                          <p:cTn id="12" fill="hold">
                            <p:stCondLst>
                              <p:cond delay="0"/>
                            </p:stCondLst>
                            <p:childTnLst>
                              <p:par>
                                <p:cTn id="13" presetID="2" presetClass="entr" presetSubtype="4"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ppt_x"/>
                                          </p:val>
                                        </p:tav>
                                        <p:tav tm="100000">
                                          <p:val>
                                            <p:strVal val="#ppt_x"/>
                                          </p:val>
                                        </p:tav>
                                      </p:tavLst>
                                    </p:anim>
                                    <p:anim calcmode="lin" valueType="num">
                                      <p:cBhvr additive="base">
                                        <p:cTn id="1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3"/>
                                        </p:tgtEl>
                                        <p:attrNameLst>
                                          <p:attrName>style.visibility</p:attrName>
                                        </p:attrNameLst>
                                      </p:cBhvr>
                                      <p:to>
                                        <p:strVal val="visible"/>
                                      </p:to>
                                    </p:set>
                                    <p:anim calcmode="lin" valueType="num">
                                      <p:cBhvr additive="base">
                                        <p:cTn id="26" dur="500" fill="hold"/>
                                        <p:tgtEl>
                                          <p:spTgt spid="3"/>
                                        </p:tgtEl>
                                        <p:attrNameLst>
                                          <p:attrName>ppt_x</p:attrName>
                                        </p:attrNameLst>
                                      </p:cBhvr>
                                      <p:tavLst>
                                        <p:tav tm="0">
                                          <p:val>
                                            <p:strVal val="#ppt_x"/>
                                          </p:val>
                                        </p:tav>
                                        <p:tav tm="100000">
                                          <p:val>
                                            <p:strVal val="#ppt_x"/>
                                          </p:val>
                                        </p:tav>
                                      </p:tavLst>
                                    </p:anim>
                                    <p:anim calcmode="lin" valueType="num">
                                      <p:cBhvr additive="base">
                                        <p:cTn id="27" dur="500" fill="hold"/>
                                        <p:tgtEl>
                                          <p:spTgt spid="3"/>
                                        </p:tgtEl>
                                        <p:attrNameLst>
                                          <p:attrName>ppt_y</p:attrName>
                                        </p:attrNameLst>
                                      </p:cBhvr>
                                      <p:tavLst>
                                        <p:tav tm="0">
                                          <p:val>
                                            <p:strVal val="1+#ppt_h/2"/>
                                          </p:val>
                                        </p:tav>
                                        <p:tav tm="100000">
                                          <p:val>
                                            <p:strVal val="#ppt_y"/>
                                          </p:val>
                                        </p:tav>
                                      </p:tavLst>
                                    </p:anim>
                                  </p:childTnLst>
                                </p:cTn>
                              </p:par>
                            </p:childTnLst>
                          </p:cTn>
                        </p:par>
                        <p:par>
                          <p:cTn id="28" fill="hold">
                            <p:stCondLst>
                              <p:cond delay="500"/>
                            </p:stCondLst>
                            <p:childTnLst>
                              <p:par>
                                <p:cTn id="29" presetID="2" presetClass="entr" presetSubtype="4" fill="hold" grpId="0" nodeType="afterEffect">
                                  <p:stCondLst>
                                    <p:cond delay="100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par>
                          <p:cTn id="38" fill="hold">
                            <p:stCondLst>
                              <p:cond delay="500"/>
                            </p:stCondLst>
                            <p:childTnLst>
                              <p:par>
                                <p:cTn id="39" presetID="14" presetClass="entr" presetSubtype="10" fill="hold" nodeType="afterEffect">
                                  <p:stCondLst>
                                    <p:cond delay="0"/>
                                  </p:stCondLst>
                                  <p:childTnLst>
                                    <p:set>
                                      <p:cBhvr>
                                        <p:cTn id="40" dur="1" fill="hold">
                                          <p:stCondLst>
                                            <p:cond delay="0"/>
                                          </p:stCondLst>
                                        </p:cTn>
                                        <p:tgtEl>
                                          <p:spTgt spid="2"/>
                                        </p:tgtEl>
                                        <p:attrNameLst>
                                          <p:attrName>style.visibility</p:attrName>
                                        </p:attrNameLst>
                                      </p:cBhvr>
                                      <p:to>
                                        <p:strVal val="visible"/>
                                      </p:to>
                                    </p:set>
                                    <p:animEffect transition="in" filter="randombar(horizontal)">
                                      <p:cBhvr>
                                        <p:cTn id="41" dur="500"/>
                                        <p:tgtEl>
                                          <p:spTgt spid="2"/>
                                        </p:tgtEl>
                                      </p:cBhvr>
                                    </p:animEffect>
                                  </p:childTnLst>
                                </p:cTn>
                              </p:par>
                            </p:childTnLst>
                          </p:cTn>
                        </p:par>
                      </p:childTnLst>
                    </p:cTn>
                  </p:par>
                  <p:par>
                    <p:cTn id="42" fill="hold">
                      <p:stCondLst>
                        <p:cond delay="indefinite"/>
                      </p:stCondLst>
                      <p:childTnLst>
                        <p:par>
                          <p:cTn id="43" fill="hold">
                            <p:stCondLst>
                              <p:cond delay="0"/>
                            </p:stCondLst>
                            <p:childTnLst>
                              <p:par>
                                <p:cTn id="44" presetID="8" presetClass="entr" presetSubtype="16" fill="hold" grpId="0" nodeType="clickEffect">
                                  <p:stCondLst>
                                    <p:cond delay="0"/>
                                  </p:stCondLst>
                                  <p:childTnLst>
                                    <p:set>
                                      <p:cBhvr>
                                        <p:cTn id="45" dur="500" fill="hold">
                                          <p:stCondLst>
                                            <p:cond delay="0"/>
                                          </p:stCondLst>
                                        </p:cTn>
                                        <p:tgtEl>
                                          <p:spTgt spid="21"/>
                                        </p:tgtEl>
                                        <p:attrNameLst>
                                          <p:attrName>style.visibility</p:attrName>
                                        </p:attrNameLst>
                                      </p:cBhvr>
                                      <p:to>
                                        <p:strVal val="visible"/>
                                      </p:to>
                                    </p:set>
                                    <p:animEffect transition="in" filter="diamond(in)">
                                      <p:cBhvr>
                                        <p:cTn id="46" dur="500"/>
                                        <p:tgtEl>
                                          <p:spTgt spid="21"/>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childTnLst>
                                </p:cTn>
                              </p:par>
                            </p:childTnLst>
                          </p:cTn>
                        </p:par>
                        <p:par>
                          <p:cTn id="56" fill="hold">
                            <p:stCondLst>
                              <p:cond delay="500"/>
                            </p:stCondLst>
                            <p:childTnLst>
                              <p:par>
                                <p:cTn id="57" presetID="20" presetClass="entr" presetSubtype="0" fill="hold" nodeType="afterEffect">
                                  <p:stCondLst>
                                    <p:cond delay="0"/>
                                  </p:stCondLst>
                                  <p:childTnLst>
                                    <p:set>
                                      <p:cBhvr>
                                        <p:cTn id="58" dur="1000" fill="hold">
                                          <p:stCondLst>
                                            <p:cond delay="0"/>
                                          </p:stCondLst>
                                        </p:cTn>
                                        <p:tgtEl>
                                          <p:spTgt spid="5"/>
                                        </p:tgtEl>
                                        <p:attrNameLst>
                                          <p:attrName>style.visibility</p:attrName>
                                        </p:attrNameLst>
                                      </p:cBhvr>
                                      <p:to>
                                        <p:strVal val="visible"/>
                                      </p:to>
                                    </p:set>
                                    <p:animEffect transition="in" filter="wedge">
                                      <p:cBhvr>
                                        <p:cTn id="59" dur="1000"/>
                                        <p:tgtEl>
                                          <p:spTgt spid="5"/>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fade">
                                      <p:cBhvr>
                                        <p:cTn id="64" dur="500"/>
                                        <p:tgtEl>
                                          <p:spTgt spid="15"/>
                                        </p:tgtEl>
                                      </p:cBhvr>
                                    </p:animEffect>
                                  </p:childTnLst>
                                </p:cTn>
                              </p:par>
                            </p:childTnLst>
                          </p:cTn>
                        </p:par>
                        <p:par>
                          <p:cTn id="65" fill="hold">
                            <p:stCondLst>
                              <p:cond delay="500"/>
                            </p:stCondLst>
                            <p:childTnLst>
                              <p:par>
                                <p:cTn id="66" presetID="9" presetClass="entr" presetSubtype="0" fill="hold" nodeType="afterEffect">
                                  <p:stCondLst>
                                    <p:cond delay="0"/>
                                  </p:stCondLst>
                                  <p:childTnLst>
                                    <p:set>
                                      <p:cBhvr>
                                        <p:cTn id="67" dur="1" fill="hold">
                                          <p:stCondLst>
                                            <p:cond delay="0"/>
                                          </p:stCondLst>
                                        </p:cTn>
                                        <p:tgtEl>
                                          <p:spTgt spid="6"/>
                                        </p:tgtEl>
                                        <p:attrNameLst>
                                          <p:attrName>style.visibility</p:attrName>
                                        </p:attrNameLst>
                                      </p:cBhvr>
                                      <p:to>
                                        <p:strVal val="visible"/>
                                      </p:to>
                                    </p:set>
                                    <p:animEffect transition="in" filter="dissolve">
                                      <p:cBhvr>
                                        <p:cTn id="6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3" grpId="0"/>
      <p:bldP spid="3" grpId="1"/>
      <p:bldP spid="4" grpId="0"/>
      <p:bldP spid="4" grpId="1"/>
      <p:bldP spid="12" grpId="0" animBg="1"/>
      <p:bldP spid="12" grpId="1" animBg="1"/>
      <p:bldP spid="14" grpId="0" animBg="1"/>
      <p:bldP spid="14" grpId="1" animBg="1"/>
      <p:bldP spid="15" grpId="0" bldLvl="0" animBg="1"/>
      <p:bldP spid="15" grpId="1" animBg="1"/>
      <p:bldP spid="21" grpId="0" animBg="1"/>
      <p:bldP spid="21"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3" descr="#clear#"/>
          <p:cNvSpPr>
            <a:spLocks noGrp="1"/>
          </p:cNvSpPr>
          <p:nvPr>
            <p:ph type="title"/>
          </p:nvPr>
        </p:nvSpPr>
        <p:spPr>
          <a:xfrm>
            <a:off x="1551940" y="276860"/>
            <a:ext cx="10560685" cy="848360"/>
          </a:xfrm>
        </p:spPr>
        <p:txBody>
          <a:bodyPr/>
          <a:lstStyle/>
          <a:p>
            <a:pPr eaLnBrk="1" hangingPunct="1"/>
            <a:r>
              <a:rPr lang="zh-CN" altLang="en-US" dirty="0">
                <a:latin typeface="汉仪夏日体W" charset="0"/>
                <a:ea typeface="汉仪夏日体W" charset="0"/>
                <a:cs typeface="汉仪夏日体W" charset="0"/>
              </a:rPr>
              <a:t>基础理论和概念</a:t>
            </a:r>
            <a:r>
              <a:rPr lang="en-US" altLang="zh-CN" dirty="0">
                <a:latin typeface="汉仪夏日体W" charset="0"/>
                <a:cs typeface="汉仪夏日体W" charset="0"/>
              </a:rPr>
              <a:t> —— cin </a:t>
            </a:r>
            <a:r>
              <a:rPr lang="zh-CN" altLang="en-US" dirty="0">
                <a:latin typeface="汉仪夏日体W" charset="0"/>
                <a:ea typeface="汉仪夏日体W" charset="0"/>
                <a:cs typeface="汉仪夏日体W" charset="0"/>
              </a:rPr>
              <a:t>和</a:t>
            </a:r>
            <a:r>
              <a:rPr lang="en-US" altLang="zh-CN" dirty="0">
                <a:latin typeface="汉仪夏日体W" charset="0"/>
                <a:cs typeface="汉仪夏日体W" charset="0"/>
              </a:rPr>
              <a:t> cout —— </a:t>
            </a:r>
            <a:r>
              <a:rPr lang="zh-CN" altLang="en-US" dirty="0">
                <a:latin typeface="汉仪夏日体W" charset="0"/>
                <a:ea typeface="汉仪夏日体W" charset="0"/>
                <a:cs typeface="汉仪夏日体W" charset="0"/>
              </a:rPr>
              <a:t>趁热打铁</a:t>
            </a:r>
          </a:p>
        </p:txBody>
      </p:sp>
      <p:pic>
        <p:nvPicPr>
          <p:cNvPr id="3" name="图片 2" descr="0157e85afc028ea801209a855c588e.jpg@2o"/>
          <p:cNvPicPr>
            <a:picLocks noChangeAspect="1"/>
          </p:cNvPicPr>
          <p:nvPr/>
        </p:nvPicPr>
        <p:blipFill>
          <a:blip r:embed="rId3"/>
          <a:stretch>
            <a:fillRect/>
          </a:stretch>
        </p:blipFill>
        <p:spPr>
          <a:xfrm>
            <a:off x="1880235" y="1238885"/>
            <a:ext cx="1295400" cy="1295400"/>
          </a:xfrm>
          <a:prstGeom prst="rect">
            <a:avLst/>
          </a:prstGeom>
        </p:spPr>
      </p:pic>
      <p:pic>
        <p:nvPicPr>
          <p:cNvPr id="4" name="图片 3" descr="R-C (1)"/>
          <p:cNvPicPr>
            <a:picLocks noChangeAspect="1"/>
          </p:cNvPicPr>
          <p:nvPr/>
        </p:nvPicPr>
        <p:blipFill>
          <a:blip r:embed="rId4"/>
          <a:stretch>
            <a:fillRect/>
          </a:stretch>
        </p:blipFill>
        <p:spPr>
          <a:xfrm>
            <a:off x="1880235" y="3510280"/>
            <a:ext cx="2819400" cy="2916555"/>
          </a:xfrm>
          <a:prstGeom prst="flowChartAlternateProcess">
            <a:avLst/>
          </a:prstGeom>
        </p:spPr>
      </p:pic>
      <p:grpSp>
        <p:nvGrpSpPr>
          <p:cNvPr id="2" name="组合 1"/>
          <p:cNvGrpSpPr/>
          <p:nvPr/>
        </p:nvGrpSpPr>
        <p:grpSpPr>
          <a:xfrm>
            <a:off x="4382135" y="1224915"/>
            <a:ext cx="5220970" cy="2378710"/>
            <a:chOff x="6901" y="1929"/>
            <a:chExt cx="8222" cy="3746"/>
          </a:xfrm>
        </p:grpSpPr>
        <p:sp>
          <p:nvSpPr>
            <p:cNvPr id="5" name="云形标注 4"/>
            <p:cNvSpPr/>
            <p:nvPr/>
          </p:nvSpPr>
          <p:spPr>
            <a:xfrm>
              <a:off x="6901" y="1929"/>
              <a:ext cx="8223" cy="3746"/>
            </a:xfrm>
            <a:prstGeom prst="cloudCallout">
              <a:avLst>
                <a:gd name="adj1" fmla="val -42143"/>
                <a:gd name="adj2" fmla="val 51067"/>
              </a:avLst>
            </a:prstGeom>
            <a:solidFill>
              <a:schemeClr val="accent3">
                <a:lumMod val="20000"/>
                <a:lumOff val="80000"/>
              </a:schemeClr>
            </a:solidFill>
          </p:spPr>
          <p:style>
            <a:lnRef idx="2">
              <a:schemeClr val="accent1"/>
            </a:lnRef>
            <a:fillRef idx="2">
              <a:schemeClr val="accent1"/>
            </a:fillRef>
            <a:effectRef idx="0">
              <a:srgbClr val="FFFFFF"/>
            </a:effectRef>
            <a:fontRef idx="minor">
              <a:schemeClr val="lt1"/>
            </a:fontRef>
          </p:style>
          <p:txBody>
            <a:bodyPr rtlCol="0" anchor="ctr"/>
            <a:lstStyle/>
            <a:p>
              <a:pPr algn="ctr"/>
              <a:endParaRPr lang="zh-CN" altLang="en-US"/>
            </a:p>
          </p:txBody>
        </p:sp>
        <p:sp>
          <p:nvSpPr>
            <p:cNvPr id="6" name="文本框 5"/>
            <p:cNvSpPr txBox="1"/>
            <p:nvPr/>
          </p:nvSpPr>
          <p:spPr>
            <a:xfrm>
              <a:off x="8034" y="2567"/>
              <a:ext cx="5538" cy="2447"/>
            </a:xfrm>
            <a:prstGeom prst="rect">
              <a:avLst/>
            </a:prstGeom>
            <a:noFill/>
          </p:spPr>
          <p:txBody>
            <a:bodyPr wrap="square" rtlCol="0">
              <a:noAutofit/>
            </a:bodyPr>
            <a:lstStyle/>
            <a:p>
              <a:r>
                <a:rPr lang="zh-CN" altLang="en-US" sz="3200">
                  <a:latin typeface="华文中宋" panose="02010600040101010101" charset="-122"/>
                  <a:ea typeface="华文中宋" panose="02010600040101010101" charset="-122"/>
                </a:rPr>
                <a:t>现在让我们动手运用</a:t>
              </a:r>
              <a:r>
                <a:rPr lang="en-US" altLang="zh-CN" sz="3200">
                  <a:latin typeface="华文中宋" panose="02010600040101010101" charset="-122"/>
                  <a:ea typeface="华文中宋" panose="02010600040101010101" charset="-122"/>
                </a:rPr>
                <a:t>cout</a:t>
              </a:r>
              <a:r>
                <a:rPr lang="zh-CN" altLang="en-US" sz="3200">
                  <a:latin typeface="华文中宋" panose="02010600040101010101" charset="-122"/>
                  <a:ea typeface="华文中宋" panose="02010600040101010101" charset="-122"/>
                </a:rPr>
                <a:t>来个自我介绍吧！</a:t>
              </a:r>
            </a:p>
          </p:txBody>
        </p:sp>
      </p:grpSp>
      <p:sp>
        <p:nvSpPr>
          <p:cNvPr id="7" name="文本框 6"/>
          <p:cNvSpPr txBox="1"/>
          <p:nvPr/>
        </p:nvSpPr>
        <p:spPr>
          <a:xfrm>
            <a:off x="118745" y="1457960"/>
            <a:ext cx="1902460" cy="1076325"/>
          </a:xfrm>
          <a:prstGeom prst="rect">
            <a:avLst/>
          </a:prstGeom>
          <a:noFill/>
        </p:spPr>
        <p:txBody>
          <a:bodyPr wrap="square" rtlCol="0">
            <a:spAutoFit/>
            <a:scene3d>
              <a:camera prst="orthographicFront"/>
              <a:lightRig rig="threePt" dir="t"/>
            </a:scene3d>
          </a:bodyPr>
          <a:lstStyle/>
          <a:p>
            <a:r>
              <a:rPr lang="zh-CN" altLang="en-US" sz="3200">
                <a:solidFill>
                  <a:schemeClr val="tx1"/>
                </a:solidFill>
                <a:effectLst>
                  <a:outerShdw blurRad="38100" dist="19050" dir="2700000" algn="tl" rotWithShape="0">
                    <a:schemeClr val="dk1">
                      <a:alpha val="40000"/>
                    </a:schemeClr>
                  </a:outerShdw>
                </a:effectLst>
                <a:latin typeface="华文中宋" panose="02010600040101010101" charset="-122"/>
                <a:ea typeface="华文中宋" panose="02010600040101010101" charset="-122"/>
              </a:rPr>
              <a:t>趁热</a:t>
            </a:r>
          </a:p>
          <a:p>
            <a:r>
              <a:rPr lang="zh-CN" altLang="en-US" sz="3200">
                <a:solidFill>
                  <a:schemeClr val="tx1"/>
                </a:solidFill>
                <a:effectLst>
                  <a:outerShdw blurRad="38100" dist="19050" dir="2700000" algn="tl" rotWithShape="0">
                    <a:schemeClr val="dk1">
                      <a:alpha val="40000"/>
                    </a:schemeClr>
                  </a:outerShdw>
                </a:effectLst>
                <a:latin typeface="华文中宋" panose="02010600040101010101" charset="-122"/>
                <a:ea typeface="华文中宋" panose="02010600040101010101" charset="-122"/>
              </a:rPr>
              <a:t> </a:t>
            </a:r>
            <a:r>
              <a:rPr lang="en-US" altLang="zh-CN" sz="3200">
                <a:solidFill>
                  <a:schemeClr val="tx1"/>
                </a:solidFill>
                <a:effectLst>
                  <a:outerShdw blurRad="38100" dist="19050" dir="2700000" algn="tl" rotWithShape="0">
                    <a:schemeClr val="dk1">
                      <a:alpha val="40000"/>
                    </a:schemeClr>
                  </a:outerShdw>
                </a:effectLst>
                <a:latin typeface="华文中宋" panose="02010600040101010101" charset="-122"/>
                <a:ea typeface="华文中宋" panose="02010600040101010101" charset="-122"/>
              </a:rPr>
              <a:t>     </a:t>
            </a:r>
            <a:r>
              <a:rPr lang="zh-CN" altLang="en-US" sz="3200">
                <a:solidFill>
                  <a:schemeClr val="tx1"/>
                </a:solidFill>
                <a:effectLst>
                  <a:outerShdw blurRad="38100" dist="19050" dir="2700000" algn="tl" rotWithShape="0">
                    <a:schemeClr val="dk1">
                      <a:alpha val="40000"/>
                    </a:schemeClr>
                  </a:outerShdw>
                </a:effectLst>
                <a:latin typeface="华文中宋" panose="02010600040101010101" charset="-122"/>
                <a:ea typeface="华文中宋" panose="02010600040101010101" charset="-122"/>
              </a:rPr>
              <a:t>打铁</a:t>
            </a:r>
          </a:p>
        </p:txBody>
      </p:sp>
      <p:sp>
        <p:nvSpPr>
          <p:cNvPr id="8" name="文本框 7"/>
          <p:cNvSpPr txBox="1"/>
          <p:nvPr/>
        </p:nvSpPr>
        <p:spPr>
          <a:xfrm>
            <a:off x="5638165" y="3703320"/>
            <a:ext cx="6393180" cy="3046095"/>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cs typeface="华文中宋" panose="02010600040101010101" charset="-122"/>
              </a:rPr>
              <a:t>#include &lt;iostream&gt;</a:t>
            </a:r>
          </a:p>
          <a:p>
            <a:r>
              <a:rPr lang="zh-CN" altLang="en-US" sz="2400">
                <a:latin typeface="华文中宋" panose="02010600040101010101" charset="-122"/>
                <a:ea typeface="华文中宋" panose="02010600040101010101" charset="-122"/>
                <a:cs typeface="华文中宋" panose="02010600040101010101" charset="-122"/>
              </a:rPr>
              <a:t>using namespace std;</a:t>
            </a:r>
          </a:p>
          <a:p>
            <a:endParaRPr lang="zh-CN" altLang="en-US" sz="2400">
              <a:latin typeface="华文中宋" panose="02010600040101010101" charset="-122"/>
              <a:ea typeface="华文中宋" panose="02010600040101010101" charset="-122"/>
              <a:cs typeface="华文中宋" panose="02010600040101010101" charset="-122"/>
            </a:endParaRPr>
          </a:p>
          <a:p>
            <a:r>
              <a:rPr lang="zh-CN" altLang="en-US" sz="2400">
                <a:latin typeface="华文中宋" panose="02010600040101010101" charset="-122"/>
                <a:ea typeface="华文中宋" panose="02010600040101010101" charset="-122"/>
                <a:cs typeface="华文中宋" panose="02010600040101010101" charset="-122"/>
              </a:rPr>
              <a:t>int main()</a:t>
            </a:r>
          </a:p>
          <a:p>
            <a:r>
              <a:rPr lang="zh-CN" altLang="en-US" sz="2400">
                <a:latin typeface="华文中宋" panose="02010600040101010101" charset="-122"/>
                <a:ea typeface="华文中宋" panose="02010600040101010101" charset="-122"/>
                <a:cs typeface="华文中宋" panose="02010600040101010101" charset="-122"/>
              </a:rPr>
              <a:t>{</a:t>
            </a:r>
            <a:r>
              <a:rPr lang="en-US" altLang="zh-CN" sz="2400">
                <a:latin typeface="华文中宋" panose="02010600040101010101" charset="-122"/>
                <a:ea typeface="华文中宋" panose="02010600040101010101" charset="-122"/>
                <a:cs typeface="华文中宋" panose="02010600040101010101" charset="-122"/>
              </a:rPr>
              <a:t>    </a:t>
            </a:r>
            <a:endParaRPr lang="zh-CN" altLang="en-US" sz="2400">
              <a:latin typeface="华文中宋" panose="02010600040101010101" charset="-122"/>
              <a:ea typeface="华文中宋" panose="02010600040101010101" charset="-122"/>
              <a:cs typeface="华文中宋" panose="02010600040101010101" charset="-122"/>
            </a:endParaRPr>
          </a:p>
          <a:p>
            <a:r>
              <a:rPr lang="zh-CN" altLang="en-US" sz="2400">
                <a:latin typeface="华文中宋" panose="02010600040101010101" charset="-122"/>
                <a:ea typeface="华文中宋" panose="02010600040101010101" charset="-122"/>
                <a:cs typeface="华文中宋" panose="02010600040101010101" charset="-122"/>
              </a:rPr>
              <a:t>	cout &lt;&lt; "你好呀喵~，我是小猫老板！";</a:t>
            </a:r>
          </a:p>
          <a:p>
            <a:r>
              <a:rPr lang="zh-CN" altLang="en-US" sz="2400">
                <a:latin typeface="华文中宋" panose="02010600040101010101" charset="-122"/>
                <a:ea typeface="华文中宋" panose="02010600040101010101" charset="-122"/>
                <a:cs typeface="华文中宋" panose="02010600040101010101" charset="-122"/>
              </a:rPr>
              <a:t>	return 0;</a:t>
            </a:r>
          </a:p>
          <a:p>
            <a:r>
              <a:rPr lang="zh-CN" altLang="en-US" sz="2400">
                <a:latin typeface="华文中宋" panose="02010600040101010101" charset="-122"/>
                <a:ea typeface="华文中宋" panose="02010600040101010101" charset="-122"/>
                <a:cs typeface="华文中宋" panose="02010600040101010101" charset="-122"/>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400" fill="hold">
                                          <p:stCondLst>
                                            <p:cond delay="0"/>
                                          </p:stCondLst>
                                        </p:cTn>
                                        <p:tgtEl>
                                          <p:spTgt spid="18434"/>
                                        </p:tgtEl>
                                        <p:attrNameLst>
                                          <p:attrName>style.visibility</p:attrName>
                                        </p:attrNameLst>
                                      </p:cBhvr>
                                      <p:to>
                                        <p:strVal val="visible"/>
                                      </p:to>
                                    </p:set>
                                    <p:anim calcmode="lin" valueType="num">
                                      <p:cBhvr>
                                        <p:cTn id="7" dur="4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400" fill="hold"/>
                                        <p:tgtEl>
                                          <p:spTgt spid="18434"/>
                                        </p:tgtEl>
                                        <p:attrNameLst>
                                          <p:attrName>ppt_y</p:attrName>
                                        </p:attrNameLst>
                                      </p:cBhvr>
                                      <p:tavLst>
                                        <p:tav tm="0">
                                          <p:val>
                                            <p:strVal val="#ppt_y"/>
                                          </p:val>
                                        </p:tav>
                                        <p:tav tm="100000">
                                          <p:val>
                                            <p:strVal val="#ppt_y"/>
                                          </p:val>
                                        </p:tav>
                                      </p:tavLst>
                                    </p:anim>
                                    <p:anim calcmode="lin" valueType="num">
                                      <p:cBhvr>
                                        <p:cTn id="9" dur="4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4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400" tmFilter="0,0; .5, 1; 1, 1"/>
                                        <p:tgtEl>
                                          <p:spTgt spid="18434"/>
                                        </p:tgtEl>
                                      </p:cBhvr>
                                    </p:animEffect>
                                  </p:childTnLst>
                                </p:cTn>
                              </p:par>
                            </p:childTnLst>
                          </p:cTn>
                        </p:par>
                        <p:par>
                          <p:cTn id="12" fill="hold">
                            <p:stCondLst>
                              <p:cond delay="0"/>
                            </p:stCondLst>
                            <p:childTnLst>
                              <p:par>
                                <p:cTn id="13" presetID="56" presetClass="entr" presetSubtype="0" fill="hold" grpId="0" nodeType="afterEffect">
                                  <p:stCondLst>
                                    <p:cond delay="0"/>
                                  </p:stCondLst>
                                  <p:iterate type="lt">
                                    <p:tmPct val="10000"/>
                                  </p:iterate>
                                  <p:childTnLst>
                                    <p:set>
                                      <p:cBhvr>
                                        <p:cTn id="14" dur="1" fill="hold">
                                          <p:stCondLst>
                                            <p:cond delay="0"/>
                                          </p:stCondLst>
                                        </p:cTn>
                                        <p:tgtEl>
                                          <p:spTgt spid="7"/>
                                        </p:tgtEl>
                                        <p:attrNameLst>
                                          <p:attrName>style.visibility</p:attrName>
                                        </p:attrNameLst>
                                      </p:cBhvr>
                                      <p:to>
                                        <p:strVal val="visible"/>
                                      </p:to>
                                    </p:set>
                                    <p:anim by="(-#ppt_w*2)" calcmode="lin" valueType="num">
                                      <p:cBhvr rctx="PPT">
                                        <p:cTn id="15" dur="500" autoRev="1" fill="hold">
                                          <p:stCondLst>
                                            <p:cond delay="0"/>
                                          </p:stCondLst>
                                        </p:cTn>
                                        <p:tgtEl>
                                          <p:spTgt spid="7"/>
                                        </p:tgtEl>
                                        <p:attrNameLst>
                                          <p:attrName>ppt_w</p:attrName>
                                        </p:attrNameLst>
                                      </p:cBhvr>
                                    </p:anim>
                                    <p:anim by="(#ppt_w*0.50)" calcmode="lin" valueType="num">
                                      <p:cBhvr>
                                        <p:cTn id="16" dur="500" decel="50000" autoRev="1" fill="hold">
                                          <p:stCondLst>
                                            <p:cond delay="0"/>
                                          </p:stCondLst>
                                        </p:cTn>
                                        <p:tgtEl>
                                          <p:spTgt spid="7"/>
                                        </p:tgtEl>
                                        <p:attrNameLst>
                                          <p:attrName>ppt_x</p:attrName>
                                        </p:attrNameLst>
                                      </p:cBhvr>
                                    </p:anim>
                                    <p:anim from="(-#ppt_h/2)" to="(#ppt_y)" calcmode="lin" valueType="num">
                                      <p:cBhvr>
                                        <p:cTn id="17" dur="1000" fill="hold">
                                          <p:stCondLst>
                                            <p:cond delay="0"/>
                                          </p:stCondLst>
                                        </p:cTn>
                                        <p:tgtEl>
                                          <p:spTgt spid="7"/>
                                        </p:tgtEl>
                                        <p:attrNameLst>
                                          <p:attrName>ppt_y</p:attrName>
                                        </p:attrNameLst>
                                      </p:cBhvr>
                                    </p:anim>
                                    <p:animRot by="21600000">
                                      <p:cBhvr>
                                        <p:cTn id="18" dur="1000" fill="hold">
                                          <p:stCondLst>
                                            <p:cond delay="0"/>
                                          </p:stCondLst>
                                        </p:cTn>
                                        <p:tgtEl>
                                          <p:spTgt spid="7"/>
                                        </p:tgtEl>
                                        <p:attrNameLst>
                                          <p:attrName>r</p:attrName>
                                        </p:attrNameLst>
                                      </p:cBhvr>
                                    </p:animRot>
                                  </p:childTnLst>
                                </p:cTn>
                              </p:par>
                            </p:childTnLst>
                          </p:cTn>
                        </p:par>
                        <p:par>
                          <p:cTn id="19" fill="hold">
                            <p:stCondLst>
                              <p:cond delay="1899"/>
                            </p:stCondLst>
                            <p:childTnLst>
                              <p:par>
                                <p:cTn id="20" presetID="10" presetClass="entr" presetSubtype="0"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par>
                          <p:cTn id="28" fill="hold">
                            <p:stCondLst>
                              <p:cond delay="500"/>
                            </p:stCondLst>
                            <p:childTnLst>
                              <p:par>
                                <p:cTn id="29" presetID="14" presetClass="entr" presetSubtype="10"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randombar(horizontal)">
                                      <p:cBhvr>
                                        <p:cTn id="31" dur="500"/>
                                        <p:tgtEl>
                                          <p:spTgt spid="2"/>
                                        </p:tgtEl>
                                      </p:cBhvr>
                                    </p:animEffect>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additive="base">
                                        <p:cTn id="36" dur="500" fill="hold"/>
                                        <p:tgtEl>
                                          <p:spTgt spid="8"/>
                                        </p:tgtEl>
                                        <p:attrNameLst>
                                          <p:attrName>ppt_x</p:attrName>
                                        </p:attrNameLst>
                                      </p:cBhvr>
                                      <p:tavLst>
                                        <p:tav tm="0">
                                          <p:val>
                                            <p:strVal val="#ppt_x"/>
                                          </p:val>
                                        </p:tav>
                                        <p:tav tm="100000">
                                          <p:val>
                                            <p:strVal val="#ppt_x"/>
                                          </p:val>
                                        </p:tav>
                                      </p:tavLst>
                                    </p:anim>
                                    <p:anim calcmode="lin" valueType="num">
                                      <p:cBhvr additive="base">
                                        <p:cTn id="3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7" grpId="0"/>
      <p:bldP spid="7" grpId="1"/>
      <p:bldP spid="8" grpId="0"/>
      <p:bldP spid="8"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v2-ab710041bae5248d7b544da0131fc2a3_r"/>
          <p:cNvPicPr>
            <a:picLocks noChangeAspect="1"/>
          </p:cNvPicPr>
          <p:nvPr/>
        </p:nvPicPr>
        <p:blipFill>
          <a:blip r:embed="rId7"/>
          <a:stretch>
            <a:fillRect/>
          </a:stretch>
        </p:blipFill>
        <p:spPr>
          <a:xfrm>
            <a:off x="10054590" y="4717415"/>
            <a:ext cx="2137410" cy="2137410"/>
          </a:xfrm>
          <a:prstGeom prst="rect">
            <a:avLst/>
          </a:prstGeom>
        </p:spPr>
      </p:pic>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sym typeface="+mn-ea"/>
              </a:rPr>
              <a:t>基础理论和概念</a:t>
            </a:r>
            <a:r>
              <a:rPr lang="en-US" altLang="zh-CN" dirty="0">
                <a:latin typeface="汉仪夏日体W" charset="0"/>
                <a:cs typeface="汉仪夏日体W" charset="0"/>
              </a:rPr>
              <a:t> —— </a:t>
            </a:r>
            <a:r>
              <a:rPr lang="zh-CN" altLang="en-US" dirty="0">
                <a:latin typeface="汉仪夏日体W" charset="0"/>
                <a:ea typeface="汉仪夏日体W" charset="0"/>
                <a:cs typeface="汉仪夏日体W" charset="0"/>
              </a:rPr>
              <a:t>数据类型</a:t>
            </a:r>
          </a:p>
        </p:txBody>
      </p:sp>
      <p:pic>
        <p:nvPicPr>
          <p:cNvPr id="2" name="图片 1" descr="Group_209"/>
          <p:cNvPicPr>
            <a:picLocks noChangeAspect="1"/>
          </p:cNvPicPr>
          <p:nvPr/>
        </p:nvPicPr>
        <p:blipFill>
          <a:blip r:embed="rId8"/>
          <a:stretch>
            <a:fillRect/>
          </a:stretch>
        </p:blipFill>
        <p:spPr>
          <a:xfrm>
            <a:off x="4488180" y="3429000"/>
            <a:ext cx="3220720" cy="3053715"/>
          </a:xfrm>
          <a:prstGeom prst="rect">
            <a:avLst/>
          </a:prstGeom>
        </p:spPr>
      </p:pic>
      <p:grpSp>
        <p:nvGrpSpPr>
          <p:cNvPr id="5" name="组合 4"/>
          <p:cNvGrpSpPr/>
          <p:nvPr/>
        </p:nvGrpSpPr>
        <p:grpSpPr>
          <a:xfrm>
            <a:off x="2371090" y="3526155"/>
            <a:ext cx="1845310" cy="558800"/>
            <a:chOff x="3734" y="5553"/>
            <a:chExt cx="2906" cy="880"/>
          </a:xfrm>
        </p:grpSpPr>
        <p:sp>
          <p:nvSpPr>
            <p:cNvPr id="4" name="线形标注 1(无边框) 3"/>
            <p:cNvSpPr/>
            <p:nvPr/>
          </p:nvSpPr>
          <p:spPr>
            <a:xfrm flipH="1">
              <a:off x="3734" y="5553"/>
              <a:ext cx="2314" cy="880"/>
            </a:xfrm>
            <a:prstGeom prst="callout1">
              <a:avLst>
                <a:gd name="adj1" fmla="val 84813"/>
                <a:gd name="adj2" fmla="val -4972"/>
                <a:gd name="adj3" fmla="val 112500"/>
                <a:gd name="adj4" fmla="val -38333"/>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文本框 8"/>
            <p:cNvSpPr txBox="1"/>
            <p:nvPr/>
          </p:nvSpPr>
          <p:spPr>
            <a:xfrm>
              <a:off x="3734" y="5651"/>
              <a:ext cx="2907" cy="725"/>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sym typeface="+mn-ea"/>
                </a:rPr>
                <a:t>整数类型</a:t>
              </a:r>
            </a:p>
          </p:txBody>
        </p:sp>
      </p:grpSp>
      <p:grpSp>
        <p:nvGrpSpPr>
          <p:cNvPr id="18" name="组合 17"/>
          <p:cNvGrpSpPr/>
          <p:nvPr/>
        </p:nvGrpSpPr>
        <p:grpSpPr>
          <a:xfrm>
            <a:off x="3289935" y="2738120"/>
            <a:ext cx="1696720" cy="558800"/>
            <a:chOff x="5181" y="4312"/>
            <a:chExt cx="2672" cy="880"/>
          </a:xfrm>
        </p:grpSpPr>
        <p:sp>
          <p:nvSpPr>
            <p:cNvPr id="7" name="线形标注 1(无边框) 6"/>
            <p:cNvSpPr/>
            <p:nvPr>
              <p:custDataLst>
                <p:tags r:id="rId4"/>
              </p:custDataLst>
            </p:nvPr>
          </p:nvSpPr>
          <p:spPr>
            <a:xfrm flipH="1">
              <a:off x="5181" y="4312"/>
              <a:ext cx="2314" cy="880"/>
            </a:xfrm>
            <a:prstGeom prst="callout1">
              <a:avLst>
                <a:gd name="adj1" fmla="val 84813"/>
                <a:gd name="adj2" fmla="val -4972"/>
                <a:gd name="adj3" fmla="val 112500"/>
                <a:gd name="adj4" fmla="val -38333"/>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文本框 9"/>
            <p:cNvSpPr txBox="1"/>
            <p:nvPr/>
          </p:nvSpPr>
          <p:spPr>
            <a:xfrm>
              <a:off x="5279" y="4380"/>
              <a:ext cx="2574" cy="725"/>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rPr>
                <a:t>浮点类型</a:t>
              </a:r>
            </a:p>
          </p:txBody>
        </p:sp>
      </p:grpSp>
      <p:grpSp>
        <p:nvGrpSpPr>
          <p:cNvPr id="19" name="组合 18"/>
          <p:cNvGrpSpPr/>
          <p:nvPr/>
        </p:nvGrpSpPr>
        <p:grpSpPr>
          <a:xfrm>
            <a:off x="7624445" y="2738120"/>
            <a:ext cx="1874520" cy="558800"/>
            <a:chOff x="12007" y="4312"/>
            <a:chExt cx="2952" cy="880"/>
          </a:xfrm>
        </p:grpSpPr>
        <p:sp>
          <p:nvSpPr>
            <p:cNvPr id="6" name="线形标注 1(无边框) 5"/>
            <p:cNvSpPr/>
            <p:nvPr>
              <p:custDataLst>
                <p:tags r:id="rId3"/>
              </p:custDataLst>
            </p:nvPr>
          </p:nvSpPr>
          <p:spPr>
            <a:xfrm flipH="1">
              <a:off x="12034" y="4312"/>
              <a:ext cx="2314" cy="880"/>
            </a:xfrm>
            <a:prstGeom prst="callout1">
              <a:avLst>
                <a:gd name="adj1" fmla="val 90340"/>
                <a:gd name="adj2" fmla="val 108383"/>
                <a:gd name="adj3" fmla="val 140227"/>
                <a:gd name="adj4" fmla="val 142566"/>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1" name="文本框 10"/>
            <p:cNvSpPr txBox="1"/>
            <p:nvPr/>
          </p:nvSpPr>
          <p:spPr>
            <a:xfrm>
              <a:off x="12007" y="4397"/>
              <a:ext cx="2952" cy="725"/>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rPr>
                <a:t>字符类型</a:t>
              </a:r>
            </a:p>
          </p:txBody>
        </p:sp>
      </p:grpSp>
      <p:grpSp>
        <p:nvGrpSpPr>
          <p:cNvPr id="20" name="组合 19"/>
          <p:cNvGrpSpPr/>
          <p:nvPr/>
        </p:nvGrpSpPr>
        <p:grpSpPr>
          <a:xfrm>
            <a:off x="8585835" y="3526155"/>
            <a:ext cx="1756410" cy="558800"/>
            <a:chOff x="13521" y="5553"/>
            <a:chExt cx="2766" cy="880"/>
          </a:xfrm>
        </p:grpSpPr>
        <p:sp>
          <p:nvSpPr>
            <p:cNvPr id="8" name="线形标注 1(无边框) 7"/>
            <p:cNvSpPr/>
            <p:nvPr>
              <p:custDataLst>
                <p:tags r:id="rId2"/>
              </p:custDataLst>
            </p:nvPr>
          </p:nvSpPr>
          <p:spPr>
            <a:xfrm flipH="1">
              <a:off x="13521" y="5553"/>
              <a:ext cx="2314" cy="880"/>
            </a:xfrm>
            <a:prstGeom prst="callout1">
              <a:avLst>
                <a:gd name="adj1" fmla="val 90340"/>
                <a:gd name="adj2" fmla="val 108383"/>
                <a:gd name="adj3" fmla="val 140227"/>
                <a:gd name="adj4" fmla="val 142566"/>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 name="文本框 11"/>
            <p:cNvSpPr txBox="1"/>
            <p:nvPr/>
          </p:nvSpPr>
          <p:spPr>
            <a:xfrm>
              <a:off x="13603" y="5651"/>
              <a:ext cx="2685" cy="725"/>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rPr>
                <a:t>布尔类型</a:t>
              </a:r>
            </a:p>
          </p:txBody>
        </p:sp>
      </p:grpSp>
      <p:sp>
        <p:nvSpPr>
          <p:cNvPr id="13" name="文本框 12"/>
          <p:cNvSpPr txBox="1"/>
          <p:nvPr/>
        </p:nvSpPr>
        <p:spPr>
          <a:xfrm>
            <a:off x="427355" y="4314190"/>
            <a:ext cx="3413125" cy="829945"/>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rPr>
              <a:t>int a = 1;</a:t>
            </a:r>
          </a:p>
          <a:p>
            <a:r>
              <a:rPr lang="en-US" altLang="zh-CN" sz="2400">
                <a:latin typeface="华文中宋" panose="02010600040101010101" charset="-122"/>
                <a:ea typeface="华文中宋" panose="02010600040101010101" charset="-122"/>
              </a:rPr>
              <a:t>int b = 120119110;</a:t>
            </a:r>
          </a:p>
        </p:txBody>
      </p:sp>
      <p:sp>
        <p:nvSpPr>
          <p:cNvPr id="14" name="文本框 13"/>
          <p:cNvSpPr txBox="1"/>
          <p:nvPr/>
        </p:nvSpPr>
        <p:spPr>
          <a:xfrm>
            <a:off x="855345" y="1678940"/>
            <a:ext cx="3361690" cy="829945"/>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rPr>
              <a:t>float a = 0.1;</a:t>
            </a:r>
          </a:p>
          <a:p>
            <a:r>
              <a:rPr lang="en-US" altLang="zh-CN" sz="2400">
                <a:latin typeface="华文中宋" panose="02010600040101010101" charset="-122"/>
                <a:ea typeface="华文中宋" panose="02010600040101010101" charset="-122"/>
              </a:rPr>
              <a:t>double b = 3.14159;</a:t>
            </a:r>
          </a:p>
        </p:txBody>
      </p:sp>
      <p:sp>
        <p:nvSpPr>
          <p:cNvPr id="15" name="文本框 14"/>
          <p:cNvSpPr txBox="1"/>
          <p:nvPr/>
        </p:nvSpPr>
        <p:spPr>
          <a:xfrm>
            <a:off x="8277860" y="1688465"/>
            <a:ext cx="3175635" cy="829945"/>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cs typeface="华文中宋" panose="02010600040101010101" charset="-122"/>
              </a:rPr>
              <a:t>char words = “</a:t>
            </a:r>
            <a:r>
              <a:rPr lang="zh-CN" altLang="en-US" sz="2400">
                <a:latin typeface="华文中宋" panose="02010600040101010101" charset="-122"/>
                <a:ea typeface="华文中宋" panose="02010600040101010101" charset="-122"/>
                <a:cs typeface="华文中宋" panose="02010600040101010101" charset="-122"/>
              </a:rPr>
              <a:t>我是小猫老板！</a:t>
            </a:r>
            <a:r>
              <a:rPr lang="en-US" altLang="zh-CN" sz="2400">
                <a:latin typeface="华文中宋" panose="02010600040101010101" charset="-122"/>
                <a:ea typeface="华文中宋" panose="02010600040101010101" charset="-122"/>
                <a:cs typeface="华文中宋" panose="02010600040101010101" charset="-122"/>
              </a:rPr>
              <a:t>”;</a:t>
            </a:r>
          </a:p>
        </p:txBody>
      </p:sp>
      <p:sp>
        <p:nvSpPr>
          <p:cNvPr id="16" name="文本框 15"/>
          <p:cNvSpPr txBox="1"/>
          <p:nvPr/>
        </p:nvSpPr>
        <p:spPr>
          <a:xfrm>
            <a:off x="8742680" y="4314190"/>
            <a:ext cx="3350260" cy="460375"/>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rPr>
              <a:t>bool decision1 = ture;</a:t>
            </a:r>
          </a:p>
        </p:txBody>
      </p:sp>
      <p:sp>
        <p:nvSpPr>
          <p:cNvPr id="3" name="文本框 2"/>
          <p:cNvSpPr txBox="1"/>
          <p:nvPr>
            <p:custDataLst>
              <p:tags r:id="rId1"/>
            </p:custDataLst>
          </p:nvPr>
        </p:nvSpPr>
        <p:spPr>
          <a:xfrm>
            <a:off x="7724775" y="4774565"/>
            <a:ext cx="2330450" cy="829945"/>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rPr>
              <a:t>bool decision2 = false;</a:t>
            </a:r>
          </a:p>
        </p:txBody>
      </p:sp>
    </p:spTree>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400" fill="hold">
                                          <p:stCondLst>
                                            <p:cond delay="0"/>
                                          </p:stCondLst>
                                        </p:cTn>
                                        <p:tgtEl>
                                          <p:spTgt spid="18434"/>
                                        </p:tgtEl>
                                        <p:attrNameLst>
                                          <p:attrName>style.visibility</p:attrName>
                                        </p:attrNameLst>
                                      </p:cBhvr>
                                      <p:to>
                                        <p:strVal val="visible"/>
                                      </p:to>
                                    </p:set>
                                    <p:anim calcmode="lin" valueType="num">
                                      <p:cBhvr>
                                        <p:cTn id="7" dur="4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400" fill="hold"/>
                                        <p:tgtEl>
                                          <p:spTgt spid="18434"/>
                                        </p:tgtEl>
                                        <p:attrNameLst>
                                          <p:attrName>ppt_y</p:attrName>
                                        </p:attrNameLst>
                                      </p:cBhvr>
                                      <p:tavLst>
                                        <p:tav tm="0">
                                          <p:val>
                                            <p:strVal val="#ppt_y"/>
                                          </p:val>
                                        </p:tav>
                                        <p:tav tm="100000">
                                          <p:val>
                                            <p:strVal val="#ppt_y"/>
                                          </p:val>
                                        </p:tav>
                                      </p:tavLst>
                                    </p:anim>
                                    <p:anim calcmode="lin" valueType="num">
                                      <p:cBhvr>
                                        <p:cTn id="9" dur="4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4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400" tmFilter="0,0; .5, 1; 1, 1"/>
                                        <p:tgtEl>
                                          <p:spTgt spid="18434"/>
                                        </p:tgtEl>
                                      </p:cBhvr>
                                    </p:animEffect>
                                  </p:childTnLst>
                                </p:cTn>
                              </p:par>
                            </p:childTnLst>
                          </p:cTn>
                        </p:par>
                        <p:par>
                          <p:cTn id="12" fill="hold">
                            <p:stCondLst>
                              <p:cond delay="0"/>
                            </p:stCondLst>
                            <p:childTnLst>
                              <p:par>
                                <p:cTn id="13" presetID="10"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par>
                          <p:cTn id="25" fill="hold">
                            <p:stCondLst>
                              <p:cond delay="500"/>
                            </p:stCondLst>
                            <p:childTnLst>
                              <p:par>
                                <p:cTn id="26" presetID="14" presetClass="entr" presetSubtype="10" fill="hold" nodeType="after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randombar(horizontal)">
                                      <p:cBhvr>
                                        <p:cTn id="28" dur="500"/>
                                        <p:tgtEl>
                                          <p:spTgt spid="18"/>
                                        </p:tgtEl>
                                      </p:cBhvr>
                                    </p:animEffect>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par>
                          <p:cTn id="33" fill="hold">
                            <p:stCondLst>
                              <p:cond delay="1500"/>
                            </p:stCondLst>
                            <p:childTnLst>
                              <p:par>
                                <p:cTn id="34" presetID="10" presetClass="entr" presetSubtype="0" fill="hold"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anim calcmode="lin" valueType="num">
                                      <p:cBhvr additive="base">
                                        <p:cTn id="41" dur="500" fill="hold"/>
                                        <p:tgtEl>
                                          <p:spTgt spid="13"/>
                                        </p:tgtEl>
                                        <p:attrNameLst>
                                          <p:attrName>ppt_x</p:attrName>
                                        </p:attrNameLst>
                                      </p:cBhvr>
                                      <p:tavLst>
                                        <p:tav tm="0">
                                          <p:val>
                                            <p:strVal val="#ppt_x"/>
                                          </p:val>
                                        </p:tav>
                                        <p:tav tm="100000">
                                          <p:val>
                                            <p:strVal val="#ppt_x"/>
                                          </p:val>
                                        </p:tav>
                                      </p:tavLst>
                                    </p:anim>
                                    <p:anim calcmode="lin" valueType="num">
                                      <p:cBhvr additive="base">
                                        <p:cTn id="4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55" presetClass="entr" presetSubtype="0" fill="hold" grpId="0" nodeType="clickEffect">
                                  <p:stCondLst>
                                    <p:cond delay="0"/>
                                  </p:stCondLst>
                                  <p:childTnLst>
                                    <p:set>
                                      <p:cBhvr>
                                        <p:cTn id="46" dur="500" fill="hold">
                                          <p:stCondLst>
                                            <p:cond delay="0"/>
                                          </p:stCondLst>
                                        </p:cTn>
                                        <p:tgtEl>
                                          <p:spTgt spid="14"/>
                                        </p:tgtEl>
                                        <p:attrNameLst>
                                          <p:attrName>style.visibility</p:attrName>
                                        </p:attrNameLst>
                                      </p:cBhvr>
                                      <p:to>
                                        <p:strVal val="visible"/>
                                      </p:to>
                                    </p:set>
                                    <p:anim calcmode="lin" valueType="num">
                                      <p:cBhvr>
                                        <p:cTn id="47" dur="500" fill="hold"/>
                                        <p:tgtEl>
                                          <p:spTgt spid="14"/>
                                        </p:tgtEl>
                                        <p:attrNameLst>
                                          <p:attrName>ppt_w</p:attrName>
                                        </p:attrNameLst>
                                      </p:cBhvr>
                                      <p:tavLst>
                                        <p:tav tm="0">
                                          <p:val>
                                            <p:strVal val="#ppt_w*0.70"/>
                                          </p:val>
                                        </p:tav>
                                        <p:tav tm="100000">
                                          <p:val>
                                            <p:strVal val="#ppt_w"/>
                                          </p:val>
                                        </p:tav>
                                      </p:tavLst>
                                    </p:anim>
                                    <p:anim calcmode="lin" valueType="num">
                                      <p:cBhvr>
                                        <p:cTn id="48" dur="500" fill="hold"/>
                                        <p:tgtEl>
                                          <p:spTgt spid="14"/>
                                        </p:tgtEl>
                                        <p:attrNameLst>
                                          <p:attrName>ppt_h</p:attrName>
                                        </p:attrNameLst>
                                      </p:cBhvr>
                                      <p:tavLst>
                                        <p:tav tm="0">
                                          <p:val>
                                            <p:strVal val="#ppt_h"/>
                                          </p:val>
                                        </p:tav>
                                        <p:tav tm="100000">
                                          <p:val>
                                            <p:strVal val="#ppt_h"/>
                                          </p:val>
                                        </p:tav>
                                      </p:tavLst>
                                    </p:anim>
                                    <p:animEffect transition="in" filter="fade">
                                      <p:cBhvr>
                                        <p:cTn id="49" dur="500"/>
                                        <p:tgtEl>
                                          <p:spTgt spid="14"/>
                                        </p:tgtEl>
                                      </p:cBhvr>
                                    </p:animEffect>
                                  </p:childTnLst>
                                </p:cTn>
                              </p:par>
                            </p:childTnLst>
                          </p:cTn>
                        </p:par>
                      </p:childTnLst>
                    </p:cTn>
                  </p:par>
                  <p:par>
                    <p:cTn id="50" fill="hold">
                      <p:stCondLst>
                        <p:cond delay="indefinite"/>
                      </p:stCondLst>
                      <p:childTnLst>
                        <p:par>
                          <p:cTn id="51" fill="hold">
                            <p:stCondLst>
                              <p:cond delay="0"/>
                            </p:stCondLst>
                            <p:childTnLst>
                              <p:par>
                                <p:cTn id="52" presetID="55" presetClass="entr" presetSubtype="0" fill="hold" grpId="0" nodeType="clickEffect">
                                  <p:stCondLst>
                                    <p:cond delay="0"/>
                                  </p:stCondLst>
                                  <p:childTnLst>
                                    <p:set>
                                      <p:cBhvr>
                                        <p:cTn id="53" dur="500" fill="hold">
                                          <p:stCondLst>
                                            <p:cond delay="0"/>
                                          </p:stCondLst>
                                        </p:cTn>
                                        <p:tgtEl>
                                          <p:spTgt spid="15"/>
                                        </p:tgtEl>
                                        <p:attrNameLst>
                                          <p:attrName>style.visibility</p:attrName>
                                        </p:attrNameLst>
                                      </p:cBhvr>
                                      <p:to>
                                        <p:strVal val="visible"/>
                                      </p:to>
                                    </p:set>
                                    <p:anim calcmode="lin" valueType="num">
                                      <p:cBhvr>
                                        <p:cTn id="54" dur="500" fill="hold"/>
                                        <p:tgtEl>
                                          <p:spTgt spid="15"/>
                                        </p:tgtEl>
                                        <p:attrNameLst>
                                          <p:attrName>ppt_w</p:attrName>
                                        </p:attrNameLst>
                                      </p:cBhvr>
                                      <p:tavLst>
                                        <p:tav tm="0">
                                          <p:val>
                                            <p:strVal val="#ppt_w*0.70"/>
                                          </p:val>
                                        </p:tav>
                                        <p:tav tm="100000">
                                          <p:val>
                                            <p:strVal val="#ppt_w"/>
                                          </p:val>
                                        </p:tav>
                                      </p:tavLst>
                                    </p:anim>
                                    <p:anim calcmode="lin" valueType="num">
                                      <p:cBhvr>
                                        <p:cTn id="55" dur="500" fill="hold"/>
                                        <p:tgtEl>
                                          <p:spTgt spid="15"/>
                                        </p:tgtEl>
                                        <p:attrNameLst>
                                          <p:attrName>ppt_h</p:attrName>
                                        </p:attrNameLst>
                                      </p:cBhvr>
                                      <p:tavLst>
                                        <p:tav tm="0">
                                          <p:val>
                                            <p:strVal val="#ppt_h"/>
                                          </p:val>
                                        </p:tav>
                                        <p:tav tm="100000">
                                          <p:val>
                                            <p:strVal val="#ppt_h"/>
                                          </p:val>
                                        </p:tav>
                                      </p:tavLst>
                                    </p:anim>
                                    <p:animEffect transition="in" filter="fade">
                                      <p:cBhvr>
                                        <p:cTn id="56" dur="500"/>
                                        <p:tgtEl>
                                          <p:spTgt spid="15"/>
                                        </p:tgtEl>
                                      </p:cBhvr>
                                    </p:animEffect>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16"/>
                                        </p:tgtEl>
                                        <p:attrNameLst>
                                          <p:attrName>style.visibility</p:attrName>
                                        </p:attrNameLst>
                                      </p:cBhvr>
                                      <p:to>
                                        <p:strVal val="visible"/>
                                      </p:to>
                                    </p:set>
                                    <p:anim calcmode="lin" valueType="num">
                                      <p:cBhvr additive="base">
                                        <p:cTn id="61" dur="500" fill="hold"/>
                                        <p:tgtEl>
                                          <p:spTgt spid="16"/>
                                        </p:tgtEl>
                                        <p:attrNameLst>
                                          <p:attrName>ppt_x</p:attrName>
                                        </p:attrNameLst>
                                      </p:cBhvr>
                                      <p:tavLst>
                                        <p:tav tm="0">
                                          <p:val>
                                            <p:strVal val="#ppt_x"/>
                                          </p:val>
                                        </p:tav>
                                        <p:tav tm="100000">
                                          <p:val>
                                            <p:strVal val="#ppt_x"/>
                                          </p:val>
                                        </p:tav>
                                      </p:tavLst>
                                    </p:anim>
                                    <p:anim calcmode="lin" valueType="num">
                                      <p:cBhvr additive="base">
                                        <p:cTn id="62" dur="500" fill="hold"/>
                                        <p:tgtEl>
                                          <p:spTgt spid="16"/>
                                        </p:tgtEl>
                                        <p:attrNameLst>
                                          <p:attrName>ppt_y</p:attrName>
                                        </p:attrNameLst>
                                      </p:cBhvr>
                                      <p:tavLst>
                                        <p:tav tm="0">
                                          <p:val>
                                            <p:strVal val="1+#ppt_h/2"/>
                                          </p:val>
                                        </p:tav>
                                        <p:tav tm="100000">
                                          <p:val>
                                            <p:strVal val="#ppt_y"/>
                                          </p:val>
                                        </p:tav>
                                      </p:tavLst>
                                    </p:anim>
                                  </p:childTnLst>
                                </p:cTn>
                              </p:par>
                            </p:childTnLst>
                          </p:cTn>
                        </p:par>
                        <p:par>
                          <p:cTn id="63" fill="hold">
                            <p:stCondLst>
                              <p:cond delay="500"/>
                            </p:stCondLst>
                            <p:childTnLst>
                              <p:par>
                                <p:cTn id="64" presetID="2" presetClass="entr" presetSubtype="4" fill="hold" grpId="0" nodeType="afterEffect">
                                  <p:stCondLst>
                                    <p:cond delay="0"/>
                                  </p:stCondLst>
                                  <p:childTnLst>
                                    <p:set>
                                      <p:cBhvr>
                                        <p:cTn id="65" dur="1" fill="hold">
                                          <p:stCondLst>
                                            <p:cond delay="0"/>
                                          </p:stCondLst>
                                        </p:cTn>
                                        <p:tgtEl>
                                          <p:spTgt spid="3"/>
                                        </p:tgtEl>
                                        <p:attrNameLst>
                                          <p:attrName>style.visibility</p:attrName>
                                        </p:attrNameLst>
                                      </p:cBhvr>
                                      <p:to>
                                        <p:strVal val="visible"/>
                                      </p:to>
                                    </p:set>
                                    <p:anim calcmode="lin" valueType="num">
                                      <p:cBhvr additive="base">
                                        <p:cTn id="66" dur="500" fill="hold"/>
                                        <p:tgtEl>
                                          <p:spTgt spid="3"/>
                                        </p:tgtEl>
                                        <p:attrNameLst>
                                          <p:attrName>ppt_x</p:attrName>
                                        </p:attrNameLst>
                                      </p:cBhvr>
                                      <p:tavLst>
                                        <p:tav tm="0">
                                          <p:val>
                                            <p:strVal val="#ppt_x"/>
                                          </p:val>
                                        </p:tav>
                                        <p:tav tm="100000">
                                          <p:val>
                                            <p:strVal val="#ppt_x"/>
                                          </p:val>
                                        </p:tav>
                                      </p:tavLst>
                                    </p:anim>
                                    <p:anim calcmode="lin" valueType="num">
                                      <p:cBhvr additive="base">
                                        <p:cTn id="67"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13" grpId="0"/>
      <p:bldP spid="13" grpId="1"/>
      <p:bldP spid="14" grpId="0"/>
      <p:bldP spid="14" grpId="1"/>
      <p:bldP spid="15" grpId="0"/>
      <p:bldP spid="15" grpId="1"/>
      <p:bldP spid="16" grpId="0"/>
      <p:bldP spid="16" grpId="1"/>
      <p:bldP spid="3" grpId="0"/>
      <p:bldP spid="3"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3" descr="#clear#"/>
          <p:cNvSpPr>
            <a:spLocks noGrp="1"/>
          </p:cNvSpPr>
          <p:nvPr>
            <p:ph type="title"/>
          </p:nvPr>
        </p:nvSpPr>
        <p:spPr/>
        <p:txBody>
          <a:bodyPr/>
          <a:lstStyle/>
          <a:p>
            <a:pPr eaLnBrk="1" hangingPunct="1"/>
            <a:r>
              <a:rPr lang="zh-CN" altLang="en-US" dirty="0">
                <a:latin typeface="汉仪夏日体W" charset="0"/>
                <a:ea typeface="汉仪夏日体W" charset="0"/>
                <a:cs typeface="汉仪夏日体W" charset="0"/>
                <a:sym typeface="+mn-ea"/>
              </a:rPr>
              <a:t>基础理论和概念</a:t>
            </a:r>
            <a:r>
              <a:rPr lang="en-US" altLang="zh-CN" dirty="0">
                <a:latin typeface="汉仪夏日体W" charset="0"/>
                <a:cs typeface="汉仪夏日体W" charset="0"/>
              </a:rPr>
              <a:t> —— </a:t>
            </a:r>
            <a:r>
              <a:rPr lang="zh-CN" altLang="en-US" dirty="0">
                <a:latin typeface="汉仪夏日体W" charset="0"/>
                <a:ea typeface="汉仪夏日体W" charset="0"/>
                <a:cs typeface="汉仪夏日体W" charset="0"/>
              </a:rPr>
              <a:t>运算符</a:t>
            </a:r>
          </a:p>
        </p:txBody>
      </p:sp>
      <p:pic>
        <p:nvPicPr>
          <p:cNvPr id="2" name="图片 1" descr="Group_209"/>
          <p:cNvPicPr>
            <a:picLocks noChangeAspect="1"/>
          </p:cNvPicPr>
          <p:nvPr>
            <p:custDataLst>
              <p:tags r:id="rId1"/>
            </p:custDataLst>
          </p:nvPr>
        </p:nvPicPr>
        <p:blipFill>
          <a:blip r:embed="rId12"/>
          <a:stretch>
            <a:fillRect/>
          </a:stretch>
        </p:blipFill>
        <p:spPr>
          <a:xfrm>
            <a:off x="4488180" y="3429000"/>
            <a:ext cx="3220720" cy="3053715"/>
          </a:xfrm>
          <a:prstGeom prst="rect">
            <a:avLst/>
          </a:prstGeom>
        </p:spPr>
      </p:pic>
      <p:grpSp>
        <p:nvGrpSpPr>
          <p:cNvPr id="16" name="组合 15"/>
          <p:cNvGrpSpPr/>
          <p:nvPr/>
        </p:nvGrpSpPr>
        <p:grpSpPr>
          <a:xfrm>
            <a:off x="2061210" y="3526155"/>
            <a:ext cx="1845310" cy="558800"/>
            <a:chOff x="3246" y="5553"/>
            <a:chExt cx="2906" cy="880"/>
          </a:xfrm>
        </p:grpSpPr>
        <p:sp>
          <p:nvSpPr>
            <p:cNvPr id="4" name="线形标注 1(无边框) 3"/>
            <p:cNvSpPr/>
            <p:nvPr>
              <p:custDataLst>
                <p:tags r:id="rId8"/>
              </p:custDataLst>
            </p:nvPr>
          </p:nvSpPr>
          <p:spPr>
            <a:xfrm flipH="1">
              <a:off x="3373" y="5553"/>
              <a:ext cx="2675" cy="880"/>
            </a:xfrm>
            <a:prstGeom prst="callout1">
              <a:avLst>
                <a:gd name="adj1" fmla="val 84813"/>
                <a:gd name="adj2" fmla="val -4972"/>
                <a:gd name="adj3" fmla="val 112500"/>
                <a:gd name="adj4" fmla="val -38333"/>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文本框 8"/>
            <p:cNvSpPr txBox="1"/>
            <p:nvPr>
              <p:custDataLst>
                <p:tags r:id="rId9"/>
              </p:custDataLst>
            </p:nvPr>
          </p:nvSpPr>
          <p:spPr>
            <a:xfrm>
              <a:off x="3246" y="5651"/>
              <a:ext cx="2907" cy="725"/>
            </a:xfrm>
            <a:prstGeom prst="rect">
              <a:avLst/>
            </a:prstGeom>
            <a:noFill/>
          </p:spPr>
          <p:txBody>
            <a:bodyPr wrap="square" rtlCol="0">
              <a:spAutoFit/>
            </a:bodyPr>
            <a:lstStyle/>
            <a:p>
              <a:pPr algn="ctr"/>
              <a:r>
                <a:rPr lang="zh-CN" altLang="en-US" sz="2400">
                  <a:latin typeface="华文中宋" panose="02010600040101010101" charset="-122"/>
                  <a:ea typeface="华文中宋" panose="02010600040101010101" charset="-122"/>
                  <a:sym typeface="+mn-ea"/>
                </a:rPr>
                <a:t>加法运算符</a:t>
              </a:r>
            </a:p>
          </p:txBody>
        </p:sp>
      </p:grpSp>
      <p:grpSp>
        <p:nvGrpSpPr>
          <p:cNvPr id="19" name="组合 18"/>
          <p:cNvGrpSpPr/>
          <p:nvPr/>
        </p:nvGrpSpPr>
        <p:grpSpPr>
          <a:xfrm>
            <a:off x="8585835" y="3526155"/>
            <a:ext cx="1835785" cy="558800"/>
            <a:chOff x="13521" y="5553"/>
            <a:chExt cx="2891" cy="880"/>
          </a:xfrm>
        </p:grpSpPr>
        <p:sp>
          <p:nvSpPr>
            <p:cNvPr id="8" name="线形标注 1(无边框) 7"/>
            <p:cNvSpPr/>
            <p:nvPr>
              <p:custDataLst>
                <p:tags r:id="rId6"/>
              </p:custDataLst>
            </p:nvPr>
          </p:nvSpPr>
          <p:spPr>
            <a:xfrm flipH="1">
              <a:off x="13521" y="5553"/>
              <a:ext cx="2629" cy="880"/>
            </a:xfrm>
            <a:prstGeom prst="callout1">
              <a:avLst>
                <a:gd name="adj1" fmla="val 90340"/>
                <a:gd name="adj2" fmla="val 108383"/>
                <a:gd name="adj3" fmla="val 140227"/>
                <a:gd name="adj4" fmla="val 142566"/>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 name="文本框 11"/>
            <p:cNvSpPr txBox="1"/>
            <p:nvPr>
              <p:custDataLst>
                <p:tags r:id="rId7"/>
              </p:custDataLst>
            </p:nvPr>
          </p:nvSpPr>
          <p:spPr>
            <a:xfrm>
              <a:off x="13548" y="5651"/>
              <a:ext cx="2865" cy="725"/>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rPr>
                <a:t>除法运算符</a:t>
              </a:r>
            </a:p>
          </p:txBody>
        </p:sp>
      </p:grpSp>
      <p:grpSp>
        <p:nvGrpSpPr>
          <p:cNvPr id="18" name="组合 17"/>
          <p:cNvGrpSpPr/>
          <p:nvPr/>
        </p:nvGrpSpPr>
        <p:grpSpPr>
          <a:xfrm>
            <a:off x="7761605" y="2536190"/>
            <a:ext cx="2240915" cy="558800"/>
            <a:chOff x="12223" y="3994"/>
            <a:chExt cx="3529" cy="880"/>
          </a:xfrm>
        </p:grpSpPr>
        <p:sp>
          <p:nvSpPr>
            <p:cNvPr id="3" name="线形标注 1(无边框) 2"/>
            <p:cNvSpPr/>
            <p:nvPr>
              <p:custDataLst>
                <p:tags r:id="rId4"/>
              </p:custDataLst>
            </p:nvPr>
          </p:nvSpPr>
          <p:spPr>
            <a:xfrm flipH="1">
              <a:off x="12223" y="3994"/>
              <a:ext cx="2981" cy="880"/>
            </a:xfrm>
            <a:prstGeom prst="callout1">
              <a:avLst>
                <a:gd name="adj1" fmla="val 90340"/>
                <a:gd name="adj2" fmla="val 108383"/>
                <a:gd name="adj3" fmla="val 140227"/>
                <a:gd name="adj4" fmla="val 142566"/>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 name="文本框 4"/>
            <p:cNvSpPr txBox="1"/>
            <p:nvPr>
              <p:custDataLst>
                <p:tags r:id="rId5"/>
              </p:custDataLst>
            </p:nvPr>
          </p:nvSpPr>
          <p:spPr>
            <a:xfrm>
              <a:off x="12366" y="4092"/>
              <a:ext cx="3386" cy="725"/>
            </a:xfrm>
            <a:prstGeom prst="rect">
              <a:avLst/>
            </a:prstGeom>
            <a:noFill/>
          </p:spPr>
          <p:txBody>
            <a:bodyPr wrap="square" rtlCol="0">
              <a:spAutoFit/>
            </a:bodyPr>
            <a:lstStyle/>
            <a:p>
              <a:r>
                <a:rPr lang="zh-CN" altLang="en-US" sz="2400">
                  <a:latin typeface="华文中宋" panose="02010600040101010101" charset="-122"/>
                  <a:ea typeface="华文中宋" panose="02010600040101010101" charset="-122"/>
                </a:rPr>
                <a:t>乘法运算符</a:t>
              </a:r>
            </a:p>
          </p:txBody>
        </p:sp>
      </p:grpSp>
      <p:grpSp>
        <p:nvGrpSpPr>
          <p:cNvPr id="17" name="组合 16"/>
          <p:cNvGrpSpPr/>
          <p:nvPr/>
        </p:nvGrpSpPr>
        <p:grpSpPr>
          <a:xfrm>
            <a:off x="2900680" y="2536190"/>
            <a:ext cx="1845310" cy="558800"/>
            <a:chOff x="4568" y="3994"/>
            <a:chExt cx="2906" cy="880"/>
          </a:xfrm>
        </p:grpSpPr>
        <p:sp>
          <p:nvSpPr>
            <p:cNvPr id="6" name="线形标注 1(无边框) 5"/>
            <p:cNvSpPr/>
            <p:nvPr>
              <p:custDataLst>
                <p:tags r:id="rId2"/>
              </p:custDataLst>
            </p:nvPr>
          </p:nvSpPr>
          <p:spPr>
            <a:xfrm flipH="1">
              <a:off x="4750" y="3994"/>
              <a:ext cx="2525" cy="880"/>
            </a:xfrm>
            <a:prstGeom prst="callout1">
              <a:avLst>
                <a:gd name="adj1" fmla="val 84813"/>
                <a:gd name="adj2" fmla="val -4972"/>
                <a:gd name="adj3" fmla="val 112500"/>
                <a:gd name="adj4" fmla="val -38333"/>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文本框 6"/>
            <p:cNvSpPr txBox="1"/>
            <p:nvPr>
              <p:custDataLst>
                <p:tags r:id="rId3"/>
              </p:custDataLst>
            </p:nvPr>
          </p:nvSpPr>
          <p:spPr>
            <a:xfrm>
              <a:off x="4568" y="4092"/>
              <a:ext cx="2907" cy="725"/>
            </a:xfrm>
            <a:prstGeom prst="rect">
              <a:avLst/>
            </a:prstGeom>
            <a:noFill/>
          </p:spPr>
          <p:txBody>
            <a:bodyPr wrap="square" rtlCol="0">
              <a:spAutoFit/>
            </a:bodyPr>
            <a:lstStyle/>
            <a:p>
              <a:pPr algn="ctr"/>
              <a:r>
                <a:rPr lang="zh-CN" altLang="en-US" sz="2400">
                  <a:latin typeface="华文中宋" panose="02010600040101010101" charset="-122"/>
                  <a:ea typeface="华文中宋" panose="02010600040101010101" charset="-122"/>
                  <a:sym typeface="+mn-ea"/>
                </a:rPr>
                <a:t>减法运算符</a:t>
              </a:r>
            </a:p>
          </p:txBody>
        </p:sp>
      </p:grpSp>
      <p:pic>
        <p:nvPicPr>
          <p:cNvPr id="10" name="图片 9" descr="29b3c1bd-1c7b-466b-825e-ff87f63db396_thumb"/>
          <p:cNvPicPr>
            <a:picLocks noChangeAspect="1"/>
          </p:cNvPicPr>
          <p:nvPr/>
        </p:nvPicPr>
        <p:blipFill>
          <a:blip r:embed="rId13"/>
          <a:stretch>
            <a:fillRect/>
          </a:stretch>
        </p:blipFill>
        <p:spPr>
          <a:xfrm>
            <a:off x="0" y="5688330"/>
            <a:ext cx="2248535" cy="1169670"/>
          </a:xfrm>
          <a:prstGeom prst="rect">
            <a:avLst/>
          </a:prstGeom>
        </p:spPr>
      </p:pic>
      <p:sp>
        <p:nvSpPr>
          <p:cNvPr id="11" name="文本框 10"/>
          <p:cNvSpPr txBox="1"/>
          <p:nvPr/>
        </p:nvSpPr>
        <p:spPr>
          <a:xfrm>
            <a:off x="157480" y="4505960"/>
            <a:ext cx="3453765" cy="829945"/>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rPr>
              <a:t>int a = 2 + 3;</a:t>
            </a:r>
          </a:p>
          <a:p>
            <a:r>
              <a:rPr lang="en-US" altLang="zh-CN" sz="2400">
                <a:latin typeface="华文中宋" panose="02010600040101010101" charset="-122"/>
                <a:ea typeface="华文中宋" panose="02010600040101010101" charset="-122"/>
              </a:rPr>
              <a:t>double b = 0.1 + 3.14</a:t>
            </a:r>
          </a:p>
        </p:txBody>
      </p:sp>
      <p:sp>
        <p:nvSpPr>
          <p:cNvPr id="13" name="文本框 12"/>
          <p:cNvSpPr txBox="1"/>
          <p:nvPr/>
        </p:nvSpPr>
        <p:spPr>
          <a:xfrm>
            <a:off x="569595" y="1275080"/>
            <a:ext cx="3337560" cy="829945"/>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rPr>
              <a:t>int x = 3 - 1;</a:t>
            </a:r>
          </a:p>
          <a:p>
            <a:r>
              <a:rPr lang="en-US" altLang="zh-CN" sz="2400">
                <a:latin typeface="华文中宋" panose="02010600040101010101" charset="-122"/>
                <a:ea typeface="华文中宋" panose="02010600040101010101" charset="-122"/>
              </a:rPr>
              <a:t>double y = 3.14 - 0.2;</a:t>
            </a:r>
          </a:p>
        </p:txBody>
      </p:sp>
      <p:sp>
        <p:nvSpPr>
          <p:cNvPr id="14" name="文本框 13"/>
          <p:cNvSpPr txBox="1"/>
          <p:nvPr/>
        </p:nvSpPr>
        <p:spPr>
          <a:xfrm>
            <a:off x="8356600" y="1275080"/>
            <a:ext cx="3365500" cy="829945"/>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rPr>
              <a:t>int x = 3 * 2;</a:t>
            </a:r>
          </a:p>
          <a:p>
            <a:r>
              <a:rPr lang="en-US" altLang="zh-CN" sz="2400">
                <a:latin typeface="华文中宋" panose="02010600040101010101" charset="-122"/>
                <a:ea typeface="华文中宋" panose="02010600040101010101" charset="-122"/>
              </a:rPr>
              <a:t>double y = 1.2 * 3.2;</a:t>
            </a:r>
          </a:p>
        </p:txBody>
      </p:sp>
      <p:sp>
        <p:nvSpPr>
          <p:cNvPr id="15" name="文本框 14"/>
          <p:cNvSpPr txBox="1"/>
          <p:nvPr/>
        </p:nvSpPr>
        <p:spPr>
          <a:xfrm>
            <a:off x="8356600" y="4505960"/>
            <a:ext cx="3652520" cy="829945"/>
          </a:xfrm>
          <a:prstGeom prst="rect">
            <a:avLst/>
          </a:prstGeom>
          <a:noFill/>
        </p:spPr>
        <p:txBody>
          <a:bodyPr wrap="square" rtlCol="0">
            <a:spAutoFit/>
          </a:bodyPr>
          <a:lstStyle/>
          <a:p>
            <a:r>
              <a:rPr lang="en-US" altLang="zh-CN" sz="2400">
                <a:latin typeface="华文中宋" panose="02010600040101010101" charset="-122"/>
                <a:ea typeface="华文中宋" panose="02010600040101010101" charset="-122"/>
              </a:rPr>
              <a:t>int a = 8 / 2;</a:t>
            </a:r>
          </a:p>
          <a:p>
            <a:r>
              <a:rPr lang="en-US" altLang="zh-CN" sz="2400">
                <a:latin typeface="华文中宋" panose="02010600040101010101" charset="-122"/>
                <a:ea typeface="华文中宋" panose="02010600040101010101" charset="-122"/>
              </a:rPr>
              <a:t>double b = 1.2 / 0.6;</a:t>
            </a:r>
          </a:p>
        </p:txBody>
      </p:sp>
      <p:pic>
        <p:nvPicPr>
          <p:cNvPr id="20" name="图片 19" descr="感叹号"/>
          <p:cNvPicPr>
            <a:picLocks noChangeAspect="1"/>
          </p:cNvPicPr>
          <p:nvPr/>
        </p:nvPicPr>
        <p:blipFill>
          <a:blip r:embed="rId14"/>
          <a:stretch>
            <a:fillRect/>
          </a:stretch>
        </p:blipFill>
        <p:spPr>
          <a:xfrm>
            <a:off x="7852410" y="5252720"/>
            <a:ext cx="1605280" cy="1605280"/>
          </a:xfrm>
          <a:prstGeom prst="rect">
            <a:avLst/>
          </a:prstGeom>
        </p:spPr>
      </p:pic>
      <p:grpSp>
        <p:nvGrpSpPr>
          <p:cNvPr id="23" name="组合 22"/>
          <p:cNvGrpSpPr/>
          <p:nvPr/>
        </p:nvGrpSpPr>
        <p:grpSpPr>
          <a:xfrm>
            <a:off x="9082405" y="5335905"/>
            <a:ext cx="2057400" cy="1264920"/>
            <a:chOff x="14303" y="8403"/>
            <a:chExt cx="3240" cy="1992"/>
          </a:xfrm>
        </p:grpSpPr>
        <p:sp>
          <p:nvSpPr>
            <p:cNvPr id="21" name="横卷形 20"/>
            <p:cNvSpPr/>
            <p:nvPr/>
          </p:nvSpPr>
          <p:spPr>
            <a:xfrm>
              <a:off x="14303" y="8403"/>
              <a:ext cx="3240" cy="1993"/>
            </a:xfrm>
            <a:prstGeom prst="horizontalScroll">
              <a:avLst/>
            </a:prstGeom>
            <a:solidFill>
              <a:srgbClr val="00B0F0"/>
            </a:solidFill>
            <a:ln>
              <a:solidFill>
                <a:srgbClr val="0070C0"/>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2" name="文本框 21"/>
            <p:cNvSpPr txBox="1"/>
            <p:nvPr/>
          </p:nvSpPr>
          <p:spPr>
            <a:xfrm>
              <a:off x="14630" y="8843"/>
              <a:ext cx="2771" cy="1113"/>
            </a:xfrm>
            <a:prstGeom prst="rect">
              <a:avLst/>
            </a:prstGeom>
            <a:noFill/>
          </p:spPr>
          <p:txBody>
            <a:bodyPr wrap="square" rtlCol="0">
              <a:spAutoFit/>
            </a:bodyPr>
            <a:lstStyle/>
            <a:p>
              <a:r>
                <a:rPr lang="zh-CN" altLang="en-US" sz="2000">
                  <a:latin typeface="华文中宋" panose="02010600040101010101" charset="-122"/>
                  <a:ea typeface="华文中宋" panose="02010600040101010101" charset="-122"/>
                  <a:cs typeface="华文中宋" panose="02010600040101010101" charset="-122"/>
                </a:rPr>
                <a:t>注意除数不能为</a:t>
              </a:r>
              <a:r>
                <a:rPr lang="en-US" altLang="zh-CN" sz="2000">
                  <a:latin typeface="华文中宋" panose="02010600040101010101" charset="-122"/>
                  <a:ea typeface="华文中宋" panose="02010600040101010101" charset="-122"/>
                  <a:cs typeface="华文中宋" panose="02010600040101010101" charset="-122"/>
                </a:rPr>
                <a:t>0</a:t>
              </a:r>
              <a:r>
                <a:rPr lang="zh-CN" altLang="en-US" sz="2000">
                  <a:latin typeface="华文中宋" panose="02010600040101010101" charset="-122"/>
                  <a:ea typeface="华文中宋" panose="02010600040101010101" charset="-122"/>
                  <a:cs typeface="华文中宋" panose="02010600040101010101" charset="-122"/>
                </a:rPr>
                <a:t>哦喵</a:t>
              </a:r>
              <a:r>
                <a:rPr lang="en-US" altLang="zh-CN" sz="2000">
                  <a:latin typeface="华文中宋" panose="02010600040101010101" charset="-122"/>
                  <a:ea typeface="华文中宋" panose="02010600040101010101" charset="-122"/>
                  <a:cs typeface="华文中宋" panose="02010600040101010101" charset="-122"/>
                </a:rPr>
                <a:t>~</a:t>
              </a:r>
            </a:p>
          </p:txBody>
        </p:sp>
      </p:gr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400" fill="hold">
                                          <p:stCondLst>
                                            <p:cond delay="0"/>
                                          </p:stCondLst>
                                        </p:cTn>
                                        <p:tgtEl>
                                          <p:spTgt spid="18434"/>
                                        </p:tgtEl>
                                        <p:attrNameLst>
                                          <p:attrName>style.visibility</p:attrName>
                                        </p:attrNameLst>
                                      </p:cBhvr>
                                      <p:to>
                                        <p:strVal val="visible"/>
                                      </p:to>
                                    </p:set>
                                    <p:anim calcmode="lin" valueType="num">
                                      <p:cBhvr>
                                        <p:cTn id="7" dur="400" fill="hold"/>
                                        <p:tgtEl>
                                          <p:spTgt spid="18434"/>
                                        </p:tgtEl>
                                        <p:attrNameLst>
                                          <p:attrName>ppt_x</p:attrName>
                                        </p:attrNameLst>
                                      </p:cBhvr>
                                      <p:tavLst>
                                        <p:tav tm="0">
                                          <p:val>
                                            <p:strVal val="#ppt_x"/>
                                          </p:val>
                                        </p:tav>
                                        <p:tav tm="50000">
                                          <p:val>
                                            <p:strVal val="#ppt_x+.1"/>
                                          </p:val>
                                        </p:tav>
                                        <p:tav tm="100000">
                                          <p:val>
                                            <p:strVal val="#ppt_x"/>
                                          </p:val>
                                        </p:tav>
                                      </p:tavLst>
                                    </p:anim>
                                    <p:anim calcmode="lin" valueType="num">
                                      <p:cBhvr>
                                        <p:cTn id="8" dur="400" fill="hold"/>
                                        <p:tgtEl>
                                          <p:spTgt spid="18434"/>
                                        </p:tgtEl>
                                        <p:attrNameLst>
                                          <p:attrName>ppt_y</p:attrName>
                                        </p:attrNameLst>
                                      </p:cBhvr>
                                      <p:tavLst>
                                        <p:tav tm="0">
                                          <p:val>
                                            <p:strVal val="#ppt_y"/>
                                          </p:val>
                                        </p:tav>
                                        <p:tav tm="100000">
                                          <p:val>
                                            <p:strVal val="#ppt_y"/>
                                          </p:val>
                                        </p:tav>
                                      </p:tavLst>
                                    </p:anim>
                                    <p:anim calcmode="lin" valueType="num">
                                      <p:cBhvr>
                                        <p:cTn id="9" dur="400" fill="hold"/>
                                        <p:tgtEl>
                                          <p:spTgt spid="18434"/>
                                        </p:tgtEl>
                                        <p:attrNameLst>
                                          <p:attrName>ppt_h</p:attrName>
                                        </p:attrNameLst>
                                      </p:cBhvr>
                                      <p:tavLst>
                                        <p:tav tm="0">
                                          <p:val>
                                            <p:strVal val="#ppt_h/10"/>
                                          </p:val>
                                        </p:tav>
                                        <p:tav tm="50000">
                                          <p:val>
                                            <p:strVal val="#ppt_h+.01"/>
                                          </p:val>
                                        </p:tav>
                                        <p:tav tm="100000">
                                          <p:val>
                                            <p:strVal val="#ppt_h"/>
                                          </p:val>
                                        </p:tav>
                                      </p:tavLst>
                                    </p:anim>
                                    <p:anim calcmode="lin" valueType="num">
                                      <p:cBhvr>
                                        <p:cTn id="10" dur="400" fill="hold"/>
                                        <p:tgtEl>
                                          <p:spTgt spid="184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400" tmFilter="0,0; .5, 1; 1, 1"/>
                                        <p:tgtEl>
                                          <p:spTgt spid="18434"/>
                                        </p:tgtEl>
                                      </p:cBhvr>
                                    </p:animEffect>
                                  </p:childTnLst>
                                </p:cTn>
                              </p:par>
                            </p:childTnLst>
                          </p:cTn>
                        </p:par>
                        <p:par>
                          <p:cTn id="12" fill="hold">
                            <p:stCondLst>
                              <p:cond delay="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55" presetClass="entr" presetSubtype="0" fill="hold" nodeType="clickEffect">
                                  <p:stCondLst>
                                    <p:cond delay="0"/>
                                  </p:stCondLst>
                                  <p:childTnLst>
                                    <p:set>
                                      <p:cBhvr>
                                        <p:cTn id="19" dur="500" fill="hold">
                                          <p:stCondLst>
                                            <p:cond delay="0"/>
                                          </p:stCondLst>
                                        </p:cTn>
                                        <p:tgtEl>
                                          <p:spTgt spid="16"/>
                                        </p:tgtEl>
                                        <p:attrNameLst>
                                          <p:attrName>style.visibility</p:attrName>
                                        </p:attrNameLst>
                                      </p:cBhvr>
                                      <p:to>
                                        <p:strVal val="visible"/>
                                      </p:to>
                                    </p:set>
                                    <p:anim calcmode="lin" valueType="num">
                                      <p:cBhvr>
                                        <p:cTn id="20" dur="500" fill="hold"/>
                                        <p:tgtEl>
                                          <p:spTgt spid="16"/>
                                        </p:tgtEl>
                                        <p:attrNameLst>
                                          <p:attrName>ppt_w</p:attrName>
                                        </p:attrNameLst>
                                      </p:cBhvr>
                                      <p:tavLst>
                                        <p:tav tm="0">
                                          <p:val>
                                            <p:strVal val="#ppt_w*0.70"/>
                                          </p:val>
                                        </p:tav>
                                        <p:tav tm="100000">
                                          <p:val>
                                            <p:strVal val="#ppt_w"/>
                                          </p:val>
                                        </p:tav>
                                      </p:tavLst>
                                    </p:anim>
                                    <p:anim calcmode="lin" valueType="num">
                                      <p:cBhvr>
                                        <p:cTn id="21" dur="500" fill="hold"/>
                                        <p:tgtEl>
                                          <p:spTgt spid="16"/>
                                        </p:tgtEl>
                                        <p:attrNameLst>
                                          <p:attrName>ppt_h</p:attrName>
                                        </p:attrNameLst>
                                      </p:cBhvr>
                                      <p:tavLst>
                                        <p:tav tm="0">
                                          <p:val>
                                            <p:strVal val="#ppt_h"/>
                                          </p:val>
                                        </p:tav>
                                        <p:tav tm="100000">
                                          <p:val>
                                            <p:strVal val="#ppt_h"/>
                                          </p:val>
                                        </p:tav>
                                      </p:tavLst>
                                    </p:anim>
                                    <p:animEffect transition="in" filter="fade">
                                      <p:cBhvr>
                                        <p:cTn id="22" dur="500"/>
                                        <p:tgtEl>
                                          <p:spTgt spid="16"/>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childTnLst>
                          </p:cTn>
                        </p:par>
                        <p:par>
                          <p:cTn id="27" fill="hold">
                            <p:stCondLst>
                              <p:cond delay="1000"/>
                            </p:stCondLst>
                            <p:childTnLst>
                              <p:par>
                                <p:cTn id="28" presetID="55" presetClass="entr" presetSubtype="0" fill="hold" nodeType="afterEffect">
                                  <p:stCondLst>
                                    <p:cond delay="0"/>
                                  </p:stCondLst>
                                  <p:childTnLst>
                                    <p:set>
                                      <p:cBhvr>
                                        <p:cTn id="29" dur="500" fill="hold">
                                          <p:stCondLst>
                                            <p:cond delay="0"/>
                                          </p:stCondLst>
                                        </p:cTn>
                                        <p:tgtEl>
                                          <p:spTgt spid="18"/>
                                        </p:tgtEl>
                                        <p:attrNameLst>
                                          <p:attrName>style.visibility</p:attrName>
                                        </p:attrNameLst>
                                      </p:cBhvr>
                                      <p:to>
                                        <p:strVal val="visible"/>
                                      </p:to>
                                    </p:set>
                                    <p:anim calcmode="lin" valueType="num">
                                      <p:cBhvr>
                                        <p:cTn id="30" dur="500" fill="hold"/>
                                        <p:tgtEl>
                                          <p:spTgt spid="18"/>
                                        </p:tgtEl>
                                        <p:attrNameLst>
                                          <p:attrName>ppt_w</p:attrName>
                                        </p:attrNameLst>
                                      </p:cBhvr>
                                      <p:tavLst>
                                        <p:tav tm="0">
                                          <p:val>
                                            <p:strVal val="#ppt_w*0.70"/>
                                          </p:val>
                                        </p:tav>
                                        <p:tav tm="100000">
                                          <p:val>
                                            <p:strVal val="#ppt_w"/>
                                          </p:val>
                                        </p:tav>
                                      </p:tavLst>
                                    </p:anim>
                                    <p:anim calcmode="lin" valueType="num">
                                      <p:cBhvr>
                                        <p:cTn id="31" dur="500" fill="hold"/>
                                        <p:tgtEl>
                                          <p:spTgt spid="18"/>
                                        </p:tgtEl>
                                        <p:attrNameLst>
                                          <p:attrName>ppt_h</p:attrName>
                                        </p:attrNameLst>
                                      </p:cBhvr>
                                      <p:tavLst>
                                        <p:tav tm="0">
                                          <p:val>
                                            <p:strVal val="#ppt_h"/>
                                          </p:val>
                                        </p:tav>
                                        <p:tav tm="100000">
                                          <p:val>
                                            <p:strVal val="#ppt_h"/>
                                          </p:val>
                                        </p:tav>
                                      </p:tavLst>
                                    </p:anim>
                                    <p:animEffect transition="in" filter="fade">
                                      <p:cBhvr>
                                        <p:cTn id="32" dur="500"/>
                                        <p:tgtEl>
                                          <p:spTgt spid="18"/>
                                        </p:tgtEl>
                                      </p:cBhvr>
                                    </p:animEffect>
                                  </p:childTnLst>
                                </p:cTn>
                              </p:par>
                            </p:childTnLst>
                          </p:cTn>
                        </p:par>
                        <p:par>
                          <p:cTn id="33" fill="hold">
                            <p:stCondLst>
                              <p:cond delay="1500"/>
                            </p:stCondLst>
                            <p:childTnLst>
                              <p:par>
                                <p:cTn id="34" presetID="10" presetClass="entr" presetSubtype="0" fill="hold" nodeType="after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childTnLst>
                    </p:cTn>
                  </p:par>
                  <p:par>
                    <p:cTn id="37" fill="hold">
                      <p:stCondLst>
                        <p:cond delay="indefinite"/>
                      </p:stCondLst>
                      <p:childTnLst>
                        <p:par>
                          <p:cTn id="38" fill="hold">
                            <p:stCondLst>
                              <p:cond delay="0"/>
                            </p:stCondLst>
                            <p:childTnLst>
                              <p:par>
                                <p:cTn id="39" presetID="21" presetClass="entr" presetSubtype="1" fill="hold" grpId="0" nodeType="clickEffect">
                                  <p:stCondLst>
                                    <p:cond delay="0"/>
                                  </p:stCondLst>
                                  <p:childTnLst>
                                    <p:set>
                                      <p:cBhvr>
                                        <p:cTn id="40" dur="500" fill="hold">
                                          <p:stCondLst>
                                            <p:cond delay="0"/>
                                          </p:stCondLst>
                                        </p:cTn>
                                        <p:tgtEl>
                                          <p:spTgt spid="11"/>
                                        </p:tgtEl>
                                        <p:attrNameLst>
                                          <p:attrName>style.visibility</p:attrName>
                                        </p:attrNameLst>
                                      </p:cBhvr>
                                      <p:to>
                                        <p:strVal val="visible"/>
                                      </p:to>
                                    </p:set>
                                    <p:animEffect transition="in" filter="wheel(1)">
                                      <p:cBhvr>
                                        <p:cTn id="41" dur="500"/>
                                        <p:tgtEl>
                                          <p:spTgt spid="11"/>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8" fill="hold" grpId="0" nodeType="clickEffect">
                                  <p:stCondLst>
                                    <p:cond delay="0"/>
                                  </p:stCondLst>
                                  <p:childTnLst>
                                    <p:set>
                                      <p:cBhvr>
                                        <p:cTn id="45" dur="1" fill="hold">
                                          <p:stCondLst>
                                            <p:cond delay="0"/>
                                          </p:stCondLst>
                                        </p:cTn>
                                        <p:tgtEl>
                                          <p:spTgt spid="13"/>
                                        </p:tgtEl>
                                        <p:attrNameLst>
                                          <p:attrName>style.visibility</p:attrName>
                                        </p:attrNameLst>
                                      </p:cBhvr>
                                      <p:to>
                                        <p:strVal val="visible"/>
                                      </p:to>
                                    </p:set>
                                    <p:anim calcmode="lin" valueType="num">
                                      <p:cBhvr additive="base">
                                        <p:cTn id="46" dur="500" fill="hold"/>
                                        <p:tgtEl>
                                          <p:spTgt spid="13"/>
                                        </p:tgtEl>
                                        <p:attrNameLst>
                                          <p:attrName>ppt_x</p:attrName>
                                        </p:attrNameLst>
                                      </p:cBhvr>
                                      <p:tavLst>
                                        <p:tav tm="0">
                                          <p:val>
                                            <p:strVal val="0-#ppt_w/2"/>
                                          </p:val>
                                        </p:tav>
                                        <p:tav tm="100000">
                                          <p:val>
                                            <p:strVal val="#ppt_x"/>
                                          </p:val>
                                        </p:tav>
                                      </p:tavLst>
                                    </p:anim>
                                    <p:anim calcmode="lin" valueType="num">
                                      <p:cBhvr additive="base">
                                        <p:cTn id="47"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2" fill="hold" grpId="0" nodeType="click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additive="base">
                                        <p:cTn id="52" dur="500" fill="hold"/>
                                        <p:tgtEl>
                                          <p:spTgt spid="14"/>
                                        </p:tgtEl>
                                        <p:attrNameLst>
                                          <p:attrName>ppt_x</p:attrName>
                                        </p:attrNameLst>
                                      </p:cBhvr>
                                      <p:tavLst>
                                        <p:tav tm="0">
                                          <p:val>
                                            <p:strVal val="1+#ppt_w/2"/>
                                          </p:val>
                                        </p:tav>
                                        <p:tav tm="100000">
                                          <p:val>
                                            <p:strVal val="#ppt_x"/>
                                          </p:val>
                                        </p:tav>
                                      </p:tavLst>
                                    </p:anim>
                                    <p:anim calcmode="lin" valueType="num">
                                      <p:cBhvr additive="base">
                                        <p:cTn id="53"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1" presetClass="entr" presetSubtype="1" fill="hold" grpId="0" nodeType="clickEffect">
                                  <p:stCondLst>
                                    <p:cond delay="0"/>
                                  </p:stCondLst>
                                  <p:childTnLst>
                                    <p:set>
                                      <p:cBhvr>
                                        <p:cTn id="57" dur="500" fill="hold">
                                          <p:stCondLst>
                                            <p:cond delay="0"/>
                                          </p:stCondLst>
                                        </p:cTn>
                                        <p:tgtEl>
                                          <p:spTgt spid="15"/>
                                        </p:tgtEl>
                                        <p:attrNameLst>
                                          <p:attrName>style.visibility</p:attrName>
                                        </p:attrNameLst>
                                      </p:cBhvr>
                                      <p:to>
                                        <p:strVal val="visible"/>
                                      </p:to>
                                    </p:set>
                                    <p:animEffect transition="in" filter="wheel(1)">
                                      <p:cBhvr>
                                        <p:cTn id="58" dur="500"/>
                                        <p:tgtEl>
                                          <p:spTgt spid="15"/>
                                        </p:tgtEl>
                                      </p:cBhvr>
                                    </p:animEffect>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nodeType="click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randombar(horizontal)">
                                      <p:cBhvr>
                                        <p:cTn id="63" dur="500"/>
                                        <p:tgtEl>
                                          <p:spTgt spid="20"/>
                                        </p:tgtEl>
                                      </p:cBhvr>
                                    </p:animEffect>
                                  </p:childTnLst>
                                </p:cTn>
                              </p:par>
                              <p:par>
                                <p:cTn id="64" presetID="14" presetClass="entr" presetSubtype="10" fill="hold" nodeType="withEffect">
                                  <p:stCondLst>
                                    <p:cond delay="0"/>
                                  </p:stCondLst>
                                  <p:childTnLst>
                                    <p:set>
                                      <p:cBhvr>
                                        <p:cTn id="65" dur="1" fill="hold">
                                          <p:stCondLst>
                                            <p:cond delay="0"/>
                                          </p:stCondLst>
                                        </p:cTn>
                                        <p:tgtEl>
                                          <p:spTgt spid="23"/>
                                        </p:tgtEl>
                                        <p:attrNameLst>
                                          <p:attrName>style.visibility</p:attrName>
                                        </p:attrNameLst>
                                      </p:cBhvr>
                                      <p:to>
                                        <p:strVal val="visible"/>
                                      </p:to>
                                    </p:set>
                                    <p:animEffect transition="in" filter="randombar(horizontal)">
                                      <p:cBhvr>
                                        <p:cTn id="6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18434" grpId="1"/>
      <p:bldP spid="11" grpId="0"/>
      <p:bldP spid="11" grpId="1"/>
      <p:bldP spid="13" grpId="0"/>
      <p:bldP spid="13" grpId="1"/>
      <p:bldP spid="14" grpId="0"/>
      <p:bldP spid="14" grpId="1"/>
      <p:bldP spid="15" grpId="0"/>
      <p:bldP spid="15" grpId="1"/>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jBiZmU3ODM0N2ZlZTcxNjU0ODI3YmI4Y2NlNjVmMGU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A000120141119A01PPBG">
  <a:themeElements>
    <a:clrScheme name="二1">
      <a:dk1>
        <a:srgbClr val="4D4D4D"/>
      </a:dk1>
      <a:lt1>
        <a:srgbClr val="FFFFFF"/>
      </a:lt1>
      <a:dk2>
        <a:srgbClr val="4D4D4D"/>
      </a:dk2>
      <a:lt2>
        <a:srgbClr val="FFFFFF"/>
      </a:lt2>
      <a:accent1>
        <a:srgbClr val="ED4645"/>
      </a:accent1>
      <a:accent2>
        <a:srgbClr val="DA74A4"/>
      </a:accent2>
      <a:accent3>
        <a:srgbClr val="FF6766"/>
      </a:accent3>
      <a:accent4>
        <a:srgbClr val="DE4E85"/>
      </a:accent4>
      <a:accent5>
        <a:srgbClr val="61A5B3"/>
      </a:accent5>
      <a:accent6>
        <a:srgbClr val="4B5BAB"/>
      </a:accent6>
      <a:hlink>
        <a:srgbClr val="92D050"/>
      </a:hlink>
      <a:folHlink>
        <a:srgbClr val="7F7F7F"/>
      </a:folHlink>
    </a:clrScheme>
    <a:fontScheme name="自定义 2">
      <a:majorFont>
        <a:latin typeface="等线 Light"/>
        <a:ea typeface="微软雅黑"/>
        <a:cs typeface=""/>
      </a:majorFont>
      <a:minorFont>
        <a:latin typeface="等线"/>
        <a:ea typeface="幼圆"/>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TotalTime>
  <Words>5328</Words>
  <Application>Microsoft Office PowerPoint</Application>
  <PresentationFormat>宽屏</PresentationFormat>
  <Paragraphs>575</Paragraphs>
  <Slides>37</Slides>
  <Notes>31</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37</vt:i4>
      </vt:variant>
    </vt:vector>
  </HeadingPairs>
  <TitlesOfParts>
    <vt:vector size="50" baseType="lpstr">
      <vt:lpstr>等线</vt:lpstr>
      <vt:lpstr>等线 Light</vt:lpstr>
      <vt:lpstr>汉仪夏日体W</vt:lpstr>
      <vt:lpstr>华文中宋</vt:lpstr>
      <vt:lpstr>微软雅黑 Light</vt:lpstr>
      <vt:lpstr>Algerian</vt:lpstr>
      <vt:lpstr>Arial</vt:lpstr>
      <vt:lpstr>Calibri</vt:lpstr>
      <vt:lpstr>Calibri Light</vt:lpstr>
      <vt:lpstr>Tempus Sans ITC</vt:lpstr>
      <vt:lpstr>Wingdings</vt:lpstr>
      <vt:lpstr>A000120141119A01PPBG</vt:lpstr>
      <vt:lpstr>Office 主题</vt:lpstr>
      <vt:lpstr>C++之旅 简 易 计 算 器</vt:lpstr>
      <vt:lpstr>引入 —— C++中的算术运算</vt:lpstr>
      <vt:lpstr>PowerPoint 演示文稿</vt:lpstr>
      <vt:lpstr>PowerPoint 演示文稿</vt:lpstr>
      <vt:lpstr>基础理论和概念 —— c++程序的基本构成</vt:lpstr>
      <vt:lpstr>基础理论和概念 —— cin 和 cout</vt:lpstr>
      <vt:lpstr>基础理论和概念 —— cin 和 cout —— 趁热打铁</vt:lpstr>
      <vt:lpstr>基础理论和概念 —— 数据类型</vt:lpstr>
      <vt:lpstr>基础理论和概念 —— 运算符</vt:lpstr>
      <vt:lpstr>PowerPoint 演示文稿</vt:lpstr>
      <vt:lpstr>简易计算器制作</vt:lpstr>
      <vt:lpstr>简易计算器制作</vt:lpstr>
      <vt:lpstr>简易计算器制作</vt:lpstr>
      <vt:lpstr>简易计算器制作 —— 完整代码展示</vt:lpstr>
      <vt:lpstr>简易计算器制作 —— 辨析整型和浮点型的区别</vt:lpstr>
      <vt:lpstr>简易计算器制作 —— 辨析整型和浮点型做除法的区别</vt:lpstr>
      <vt:lpstr>PowerPoint 演示文稿</vt:lpstr>
      <vt:lpstr>修饰符 —— 简介</vt:lpstr>
      <vt:lpstr>修饰符 —— const</vt:lpstr>
      <vt:lpstr>修饰符 —— const</vt:lpstr>
      <vt:lpstr>修饰符 —— const</vt:lpstr>
      <vt:lpstr>修饰符 —— static</vt:lpstr>
      <vt:lpstr>修饰符 —— static</vt:lpstr>
      <vt:lpstr>修饰符 —— static</vt:lpstr>
      <vt:lpstr>PowerPoint 演示文稿</vt:lpstr>
      <vt:lpstr>生活计算器制作</vt:lpstr>
      <vt:lpstr>生活计算器制作</vt:lpstr>
      <vt:lpstr>生活计算器制作</vt:lpstr>
      <vt:lpstr>生活计算器制作</vt:lpstr>
      <vt:lpstr>PowerPoint 演示文稿</vt:lpstr>
      <vt:lpstr>问答与小结</vt:lpstr>
      <vt:lpstr>问答与小结</vt:lpstr>
      <vt:lpstr>问答与小结</vt:lpstr>
      <vt:lpstr>问答与小结</vt:lpstr>
      <vt:lpstr>进阶计算器制作</vt:lpstr>
      <vt:lpstr>进阶计算器制作</vt:lpstr>
      <vt:lpstr>进阶计算器制作</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CHMY</dc:creator>
  <cp:lastModifiedBy>丽文 陈</cp:lastModifiedBy>
  <cp:revision>25</cp:revision>
  <dcterms:created xsi:type="dcterms:W3CDTF">2023-08-09T12:44:00Z</dcterms:created>
  <dcterms:modified xsi:type="dcterms:W3CDTF">2025-03-17T08:25:23Z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3B0086CAF875411CACBDA13AB9801EF4_13</vt:lpwstr>
  </property>
  <property fmtid="{D5CDD505-2E9C-101B-9397-08002B2CF9AE}" pid="3" name="KSOProductBuildVer">
    <vt:lpwstr>2052-12.1.0.15990</vt:lpwstr>
  </property>
</Properties>
</file>

<file path=docProps/thumbnail.jpeg>
</file>